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62" r:id="rId4"/>
    <p:sldId id="258" r:id="rId5"/>
    <p:sldId id="276" r:id="rId6"/>
    <p:sldId id="263" r:id="rId7"/>
    <p:sldId id="280" r:id="rId8"/>
    <p:sldId id="259" r:id="rId9"/>
    <p:sldId id="264" r:id="rId10"/>
    <p:sldId id="265" r:id="rId11"/>
    <p:sldId id="267" r:id="rId12"/>
    <p:sldId id="279" r:id="rId13"/>
    <p:sldId id="274" r:id="rId14"/>
    <p:sldId id="275" r:id="rId15"/>
    <p:sldId id="272" r:id="rId16"/>
    <p:sldId id="277" r:id="rId17"/>
    <p:sldId id="278" r:id="rId18"/>
    <p:sldId id="281" r:id="rId19"/>
    <p:sldId id="282" r:id="rId20"/>
    <p:sldId id="283" r:id="rId21"/>
    <p:sldId id="284" r:id="rId22"/>
    <p:sldId id="269" r:id="rId23"/>
    <p:sldId id="26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654" autoAdjust="0"/>
  </p:normalViewPr>
  <p:slideViewPr>
    <p:cSldViewPr>
      <p:cViewPr>
        <p:scale>
          <a:sx n="100" d="100"/>
          <a:sy n="100" d="100"/>
        </p:scale>
        <p:origin x="1266" y="306"/>
      </p:cViewPr>
      <p:guideLst>
        <p:guide orient="horz" pos="2160"/>
        <p:guide pos="3840"/>
      </p:guideLst>
    </p:cSldViewPr>
  </p:slideViewPr>
  <p:notesTextViewPr>
    <p:cViewPr>
      <p:scale>
        <a:sx n="3" d="2"/>
        <a:sy n="3" d="2"/>
      </p:scale>
      <p:origin x="0" y="0"/>
    </p:cViewPr>
  </p:notesTextViewPr>
  <p:notesViewPr>
    <p:cSldViewPr>
      <p:cViewPr varScale="1">
        <p:scale>
          <a:sx n="119" d="100"/>
          <a:sy n="119" d="100"/>
        </p:scale>
        <p:origin x="314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file:///C:\Program%20Files\Hotline%20Communications%20Ltd\Hotline%20Client%201.8.5\Downloads\Walle-2014-0409-distance-8.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Program%20Files\Hotline%20Communications%20Ltd\Hotline%20Client%201.8.5\Downloads\Walle-2014-0409-distance-8.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Program%20Files\Hotline%20Communications%20Ltd\Hotline%20Client%201.8.5\Downloads\Walle-2014-0409-distance-8.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C:\Program%20Files\Hotline%20Communications%20Ltd\Hotline%20Client%201.8.5\Downloads\Walle-2014-0409-distance-8.xlsx"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April 20</a:t>
            </a:r>
            <a:endParaRPr lang="en-US" dirty="0"/>
          </a:p>
        </c:rich>
      </c:tx>
      <c:layout>
        <c:manualLayout>
          <c:xMode val="edge"/>
          <c:yMode val="edge"/>
          <c:x val="0.42893749392437058"/>
          <c:y val="1.7501900821195726E-3"/>
        </c:manualLayout>
      </c:layout>
      <c:overlay val="0"/>
      <c:spPr>
        <a:noFill/>
        <a:ln>
          <a:noFill/>
        </a:ln>
        <a:effectLst/>
      </c:spPr>
    </c:title>
    <c:autoTitleDeleted val="0"/>
    <c:plotArea>
      <c:layout>
        <c:manualLayout>
          <c:layoutTarget val="inner"/>
          <c:xMode val="edge"/>
          <c:yMode val="edge"/>
          <c:x val="7.5707203266258391E-2"/>
          <c:y val="4.2291666666666693E-2"/>
          <c:w val="0.90577427821522305"/>
          <c:h val="0.65424786745406827"/>
        </c:manualLayout>
      </c:layout>
      <c:barChart>
        <c:barDir val="col"/>
        <c:grouping val="clustered"/>
        <c:varyColors val="0"/>
        <c:ser>
          <c:idx val="1"/>
          <c:order val="1"/>
          <c:spPr>
            <a:solidFill>
              <a:schemeClr val="accent2"/>
            </a:solidFill>
            <a:ln>
              <a:noFill/>
            </a:ln>
            <a:effectLst/>
          </c:spPr>
          <c:invertIfNegative val="0"/>
          <c:cat>
            <c:numRef>
              <c:f>Sheet1!$A$1:$A$12</c:f>
              <c:numCache>
                <c:formatCode>General</c:formatCode>
                <c:ptCount val="12"/>
                <c:pt idx="0">
                  <c:v>300</c:v>
                </c:pt>
                <c:pt idx="1">
                  <c:v>600</c:v>
                </c:pt>
                <c:pt idx="2">
                  <c:v>900</c:v>
                </c:pt>
                <c:pt idx="3">
                  <c:v>1200</c:v>
                </c:pt>
                <c:pt idx="4">
                  <c:v>1500</c:v>
                </c:pt>
                <c:pt idx="5">
                  <c:v>1800</c:v>
                </c:pt>
                <c:pt idx="6">
                  <c:v>2100</c:v>
                </c:pt>
                <c:pt idx="7">
                  <c:v>2400</c:v>
                </c:pt>
                <c:pt idx="8">
                  <c:v>2700</c:v>
                </c:pt>
                <c:pt idx="9">
                  <c:v>3000</c:v>
                </c:pt>
                <c:pt idx="10">
                  <c:v>3300</c:v>
                </c:pt>
                <c:pt idx="11">
                  <c:v>3600</c:v>
                </c:pt>
              </c:numCache>
            </c:numRef>
          </c:cat>
          <c:val>
            <c:numRef>
              <c:f>Sheet1!$H$1:$H$12</c:f>
              <c:numCache>
                <c:formatCode>General</c:formatCode>
                <c:ptCount val="12"/>
                <c:pt idx="0">
                  <c:v>3</c:v>
                </c:pt>
                <c:pt idx="1">
                  <c:v>24</c:v>
                </c:pt>
                <c:pt idx="2">
                  <c:v>210</c:v>
                </c:pt>
                <c:pt idx="3">
                  <c:v>262</c:v>
                </c:pt>
                <c:pt idx="4">
                  <c:v>112</c:v>
                </c:pt>
                <c:pt idx="5">
                  <c:v>48</c:v>
                </c:pt>
                <c:pt idx="6">
                  <c:v>109</c:v>
                </c:pt>
                <c:pt idx="7">
                  <c:v>7</c:v>
                </c:pt>
                <c:pt idx="8">
                  <c:v>6</c:v>
                </c:pt>
                <c:pt idx="9">
                  <c:v>6</c:v>
                </c:pt>
                <c:pt idx="10">
                  <c:v>1</c:v>
                </c:pt>
                <c:pt idx="11">
                  <c:v>1</c:v>
                </c:pt>
              </c:numCache>
            </c:numRef>
          </c:val>
        </c:ser>
        <c:dLbls>
          <c:showLegendKey val="0"/>
          <c:showVal val="0"/>
          <c:showCatName val="0"/>
          <c:showSerName val="0"/>
          <c:showPercent val="0"/>
          <c:showBubbleSize val="0"/>
        </c:dLbls>
        <c:gapWidth val="219"/>
        <c:axId val="154136384"/>
        <c:axId val="154136944"/>
        <c:extLst>
          <c:ext xmlns:c15="http://schemas.microsoft.com/office/drawing/2012/chart" uri="{02D57815-91ED-43cb-92C2-25804820EDAC}">
            <c15:filteredBarSeries>
              <c15:ser>
                <c:idx val="0"/>
                <c:order val="0"/>
                <c:spPr>
                  <a:solidFill>
                    <a:schemeClr val="accent1"/>
                  </a:solidFill>
                  <a:ln>
                    <a:noFill/>
                  </a:ln>
                  <a:effectLst/>
                </c:spPr>
                <c:invertIfNegative val="0"/>
                <c:cat>
                  <c:numRef>
                    <c:extLst>
                      <c:ext uri="{02D57815-91ED-43cb-92C2-25804820EDAC}">
                        <c15:formulaRef>
                          <c15:sqref>Sheet1!$A$1:$A$12</c15:sqref>
                        </c15:formulaRef>
                      </c:ext>
                    </c:extLst>
                    <c:numCache>
                      <c:formatCode>General</c:formatCode>
                      <c:ptCount val="12"/>
                      <c:pt idx="0">
                        <c:v>300</c:v>
                      </c:pt>
                      <c:pt idx="1">
                        <c:v>600</c:v>
                      </c:pt>
                      <c:pt idx="2">
                        <c:v>900</c:v>
                      </c:pt>
                      <c:pt idx="3">
                        <c:v>1200</c:v>
                      </c:pt>
                      <c:pt idx="4">
                        <c:v>1500</c:v>
                      </c:pt>
                      <c:pt idx="5">
                        <c:v>1800</c:v>
                      </c:pt>
                      <c:pt idx="6">
                        <c:v>2100</c:v>
                      </c:pt>
                      <c:pt idx="7">
                        <c:v>2400</c:v>
                      </c:pt>
                      <c:pt idx="8">
                        <c:v>2700</c:v>
                      </c:pt>
                      <c:pt idx="9">
                        <c:v>3000</c:v>
                      </c:pt>
                      <c:pt idx="10">
                        <c:v>3300</c:v>
                      </c:pt>
                      <c:pt idx="11">
                        <c:v>3600</c:v>
                      </c:pt>
                    </c:numCache>
                  </c:numRef>
                </c:cat>
                <c:val>
                  <c:numRef>
                    <c:extLst>
                      <c:ext uri="{02D57815-91ED-43cb-92C2-25804820EDAC}">
                        <c15:formulaRef>
                          <c15:sqref>Sheet1!$A$1:$A$12</c15:sqref>
                        </c15:formulaRef>
                      </c:ext>
                    </c:extLst>
                    <c:numCache>
                      <c:formatCode>General</c:formatCode>
                      <c:ptCount val="12"/>
                      <c:pt idx="0">
                        <c:v>300</c:v>
                      </c:pt>
                      <c:pt idx="1">
                        <c:v>600</c:v>
                      </c:pt>
                      <c:pt idx="2">
                        <c:v>900</c:v>
                      </c:pt>
                      <c:pt idx="3">
                        <c:v>1200</c:v>
                      </c:pt>
                      <c:pt idx="4">
                        <c:v>1500</c:v>
                      </c:pt>
                      <c:pt idx="5">
                        <c:v>1800</c:v>
                      </c:pt>
                      <c:pt idx="6">
                        <c:v>2100</c:v>
                      </c:pt>
                      <c:pt idx="7">
                        <c:v>2400</c:v>
                      </c:pt>
                      <c:pt idx="8">
                        <c:v>2700</c:v>
                      </c:pt>
                      <c:pt idx="9">
                        <c:v>3000</c:v>
                      </c:pt>
                      <c:pt idx="10">
                        <c:v>3300</c:v>
                      </c:pt>
                      <c:pt idx="11">
                        <c:v>3600</c:v>
                      </c:pt>
                    </c:numCache>
                  </c:numRef>
                </c:val>
              </c15:ser>
            </c15:filteredBarSeries>
          </c:ext>
        </c:extLst>
      </c:barChart>
      <c:catAx>
        <c:axId val="15413638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4136944"/>
        <c:crosses val="autoZero"/>
        <c:auto val="1"/>
        <c:lblAlgn val="ctr"/>
        <c:lblOffset val="100"/>
        <c:noMultiLvlLbl val="0"/>
      </c:catAx>
      <c:valAx>
        <c:axId val="154136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413638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April 17</a:t>
            </a:r>
            <a:endParaRPr lang="en-US" dirty="0"/>
          </a:p>
        </c:rich>
      </c:tx>
      <c:layout>
        <c:manualLayout>
          <c:xMode val="edge"/>
          <c:yMode val="edge"/>
          <c:x val="0.42585107417128421"/>
          <c:y val="5.1587301587301584E-2"/>
        </c:manualLayout>
      </c:layout>
      <c:overlay val="0"/>
      <c:spPr>
        <a:noFill/>
        <a:ln>
          <a:noFill/>
        </a:ln>
        <a:effectLst/>
      </c:spPr>
    </c:title>
    <c:autoTitleDeleted val="0"/>
    <c:plotArea>
      <c:layout/>
      <c:barChart>
        <c:barDir val="col"/>
        <c:grouping val="clustered"/>
        <c:varyColors val="0"/>
        <c:ser>
          <c:idx val="1"/>
          <c:order val="1"/>
          <c:spPr>
            <a:solidFill>
              <a:schemeClr val="accent2"/>
            </a:solidFill>
            <a:ln>
              <a:noFill/>
            </a:ln>
            <a:effectLst/>
          </c:spPr>
          <c:invertIfNegative val="0"/>
          <c:cat>
            <c:numRef>
              <c:f>Sheet1!$A$1:$A$12</c:f>
              <c:numCache>
                <c:formatCode>General</c:formatCode>
                <c:ptCount val="12"/>
                <c:pt idx="0">
                  <c:v>300</c:v>
                </c:pt>
                <c:pt idx="1">
                  <c:v>600</c:v>
                </c:pt>
                <c:pt idx="2">
                  <c:v>900</c:v>
                </c:pt>
                <c:pt idx="3">
                  <c:v>1200</c:v>
                </c:pt>
                <c:pt idx="4">
                  <c:v>1500</c:v>
                </c:pt>
                <c:pt idx="5">
                  <c:v>1800</c:v>
                </c:pt>
                <c:pt idx="6">
                  <c:v>2100</c:v>
                </c:pt>
                <c:pt idx="7">
                  <c:v>2400</c:v>
                </c:pt>
                <c:pt idx="8">
                  <c:v>2700</c:v>
                </c:pt>
                <c:pt idx="9">
                  <c:v>3000</c:v>
                </c:pt>
                <c:pt idx="10">
                  <c:v>3300</c:v>
                </c:pt>
                <c:pt idx="11">
                  <c:v>3600</c:v>
                </c:pt>
              </c:numCache>
            </c:numRef>
          </c:cat>
          <c:val>
            <c:numRef>
              <c:f>Sheet1!$P$1:$P$12</c:f>
              <c:numCache>
                <c:formatCode>General</c:formatCode>
                <c:ptCount val="12"/>
                <c:pt idx="1">
                  <c:v>32</c:v>
                </c:pt>
                <c:pt idx="2">
                  <c:v>80</c:v>
                </c:pt>
                <c:pt idx="3">
                  <c:v>176</c:v>
                </c:pt>
                <c:pt idx="4">
                  <c:v>192</c:v>
                </c:pt>
                <c:pt idx="5">
                  <c:v>136</c:v>
                </c:pt>
                <c:pt idx="6">
                  <c:v>120</c:v>
                </c:pt>
                <c:pt idx="7">
                  <c:v>16</c:v>
                </c:pt>
                <c:pt idx="8">
                  <c:v>8</c:v>
                </c:pt>
                <c:pt idx="9">
                  <c:v>24</c:v>
                </c:pt>
                <c:pt idx="10">
                  <c:v>8</c:v>
                </c:pt>
              </c:numCache>
            </c:numRef>
          </c:val>
        </c:ser>
        <c:dLbls>
          <c:showLegendKey val="0"/>
          <c:showVal val="0"/>
          <c:showCatName val="0"/>
          <c:showSerName val="0"/>
          <c:showPercent val="0"/>
          <c:showBubbleSize val="0"/>
        </c:dLbls>
        <c:gapWidth val="219"/>
        <c:axId val="153038160"/>
        <c:axId val="154269504"/>
        <c:extLst>
          <c:ext xmlns:c15="http://schemas.microsoft.com/office/drawing/2012/chart" uri="{02D57815-91ED-43cb-92C2-25804820EDAC}">
            <c15:filteredBarSeries>
              <c15:ser>
                <c:idx val="0"/>
                <c:order val="0"/>
                <c:spPr>
                  <a:solidFill>
                    <a:schemeClr val="accent1"/>
                  </a:solidFill>
                  <a:ln>
                    <a:noFill/>
                  </a:ln>
                  <a:effectLst/>
                </c:spPr>
                <c:invertIfNegative val="0"/>
                <c:cat>
                  <c:numRef>
                    <c:extLst>
                      <c:ext uri="{02D57815-91ED-43cb-92C2-25804820EDAC}">
                        <c15:formulaRef>
                          <c15:sqref>Sheet1!$A$1:$A$12</c15:sqref>
                        </c15:formulaRef>
                      </c:ext>
                    </c:extLst>
                    <c:numCache>
                      <c:formatCode>General</c:formatCode>
                      <c:ptCount val="12"/>
                      <c:pt idx="0">
                        <c:v>300</c:v>
                      </c:pt>
                      <c:pt idx="1">
                        <c:v>600</c:v>
                      </c:pt>
                      <c:pt idx="2">
                        <c:v>900</c:v>
                      </c:pt>
                      <c:pt idx="3">
                        <c:v>1200</c:v>
                      </c:pt>
                      <c:pt idx="4">
                        <c:v>1500</c:v>
                      </c:pt>
                      <c:pt idx="5">
                        <c:v>1800</c:v>
                      </c:pt>
                      <c:pt idx="6">
                        <c:v>2100</c:v>
                      </c:pt>
                      <c:pt idx="7">
                        <c:v>2400</c:v>
                      </c:pt>
                      <c:pt idx="8">
                        <c:v>2700</c:v>
                      </c:pt>
                      <c:pt idx="9">
                        <c:v>3000</c:v>
                      </c:pt>
                      <c:pt idx="10">
                        <c:v>3300</c:v>
                      </c:pt>
                      <c:pt idx="11">
                        <c:v>3600</c:v>
                      </c:pt>
                    </c:numCache>
                  </c:numRef>
                </c:cat>
                <c:val>
                  <c:numRef>
                    <c:extLst>
                      <c:ext uri="{02D57815-91ED-43cb-92C2-25804820EDAC}">
                        <c15:formulaRef>
                          <c15:sqref>Sheet1!$A$1:$A$12</c15:sqref>
                        </c15:formulaRef>
                      </c:ext>
                    </c:extLst>
                    <c:numCache>
                      <c:formatCode>General</c:formatCode>
                      <c:ptCount val="12"/>
                      <c:pt idx="0">
                        <c:v>300</c:v>
                      </c:pt>
                      <c:pt idx="1">
                        <c:v>600</c:v>
                      </c:pt>
                      <c:pt idx="2">
                        <c:v>900</c:v>
                      </c:pt>
                      <c:pt idx="3">
                        <c:v>1200</c:v>
                      </c:pt>
                      <c:pt idx="4">
                        <c:v>1500</c:v>
                      </c:pt>
                      <c:pt idx="5">
                        <c:v>1800</c:v>
                      </c:pt>
                      <c:pt idx="6">
                        <c:v>2100</c:v>
                      </c:pt>
                      <c:pt idx="7">
                        <c:v>2400</c:v>
                      </c:pt>
                      <c:pt idx="8">
                        <c:v>2700</c:v>
                      </c:pt>
                      <c:pt idx="9">
                        <c:v>3000</c:v>
                      </c:pt>
                      <c:pt idx="10">
                        <c:v>3300</c:v>
                      </c:pt>
                      <c:pt idx="11">
                        <c:v>3600</c:v>
                      </c:pt>
                    </c:numCache>
                  </c:numRef>
                </c:val>
              </c15:ser>
            </c15:filteredBarSeries>
          </c:ext>
        </c:extLst>
      </c:barChart>
      <c:catAx>
        <c:axId val="15303816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4269504"/>
        <c:crosses val="autoZero"/>
        <c:auto val="1"/>
        <c:lblAlgn val="ctr"/>
        <c:lblOffset val="100"/>
        <c:noMultiLvlLbl val="0"/>
      </c:catAx>
      <c:valAx>
        <c:axId val="1542695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303816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April 9</a:t>
            </a:r>
            <a:endParaRPr lang="en-US" dirty="0"/>
          </a:p>
        </c:rich>
      </c:tx>
      <c:layout>
        <c:manualLayout>
          <c:xMode val="edge"/>
          <c:yMode val="edge"/>
          <c:x val="0.42893744531933531"/>
          <c:y val="2.7777777777777821E-2"/>
        </c:manualLayout>
      </c:layout>
      <c:overlay val="0"/>
      <c:spPr>
        <a:noFill/>
        <a:ln>
          <a:noFill/>
        </a:ln>
        <a:effectLst/>
      </c:spPr>
    </c:title>
    <c:autoTitleDeleted val="0"/>
    <c:plotArea>
      <c:layout>
        <c:manualLayout>
          <c:layoutTarget val="inner"/>
          <c:xMode val="edge"/>
          <c:yMode val="edge"/>
          <c:x val="0.1132454315852028"/>
          <c:y val="0.38972222222222225"/>
          <c:w val="0.87569454761551035"/>
          <c:h val="0.44177529892096823"/>
        </c:manualLayout>
      </c:layout>
      <c:barChart>
        <c:barDir val="col"/>
        <c:grouping val="clustered"/>
        <c:varyColors val="0"/>
        <c:ser>
          <c:idx val="1"/>
          <c:order val="1"/>
          <c:spPr>
            <a:solidFill>
              <a:schemeClr val="accent2"/>
            </a:solidFill>
            <a:ln>
              <a:noFill/>
            </a:ln>
            <a:effectLst/>
          </c:spPr>
          <c:invertIfNegative val="0"/>
          <c:cat>
            <c:numRef>
              <c:f>Sheet1!$A$1:$A$12</c:f>
              <c:numCache>
                <c:formatCode>General</c:formatCode>
                <c:ptCount val="12"/>
                <c:pt idx="0">
                  <c:v>300</c:v>
                </c:pt>
                <c:pt idx="1">
                  <c:v>600</c:v>
                </c:pt>
                <c:pt idx="2">
                  <c:v>900</c:v>
                </c:pt>
                <c:pt idx="3">
                  <c:v>1200</c:v>
                </c:pt>
                <c:pt idx="4">
                  <c:v>1500</c:v>
                </c:pt>
                <c:pt idx="5">
                  <c:v>1800</c:v>
                </c:pt>
                <c:pt idx="6">
                  <c:v>2100</c:v>
                </c:pt>
                <c:pt idx="7">
                  <c:v>2400</c:v>
                </c:pt>
                <c:pt idx="8">
                  <c:v>2700</c:v>
                </c:pt>
                <c:pt idx="9">
                  <c:v>3000</c:v>
                </c:pt>
                <c:pt idx="10">
                  <c:v>3300</c:v>
                </c:pt>
                <c:pt idx="11">
                  <c:v>3600</c:v>
                </c:pt>
              </c:numCache>
            </c:numRef>
          </c:cat>
          <c:val>
            <c:numRef>
              <c:f>Sheet1!$I$1:$I$12</c:f>
              <c:numCache>
                <c:formatCode>General</c:formatCode>
                <c:ptCount val="12"/>
                <c:pt idx="0">
                  <c:v>112</c:v>
                </c:pt>
                <c:pt idx="1">
                  <c:v>176</c:v>
                </c:pt>
                <c:pt idx="2">
                  <c:v>208</c:v>
                </c:pt>
                <c:pt idx="3">
                  <c:v>240</c:v>
                </c:pt>
                <c:pt idx="4">
                  <c:v>207</c:v>
                </c:pt>
                <c:pt idx="5">
                  <c:v>120</c:v>
                </c:pt>
                <c:pt idx="6">
                  <c:v>175</c:v>
                </c:pt>
                <c:pt idx="7">
                  <c:v>16</c:v>
                </c:pt>
                <c:pt idx="8">
                  <c:v>16</c:v>
                </c:pt>
                <c:pt idx="9">
                  <c:v>48</c:v>
                </c:pt>
                <c:pt idx="10">
                  <c:v>8</c:v>
                </c:pt>
                <c:pt idx="11">
                  <c:v>48</c:v>
                </c:pt>
              </c:numCache>
            </c:numRef>
          </c:val>
        </c:ser>
        <c:dLbls>
          <c:showLegendKey val="0"/>
          <c:showVal val="0"/>
          <c:showCatName val="0"/>
          <c:showSerName val="0"/>
          <c:showPercent val="0"/>
          <c:showBubbleSize val="0"/>
        </c:dLbls>
        <c:gapWidth val="219"/>
        <c:axId val="154272304"/>
        <c:axId val="154272864"/>
        <c:extLst>
          <c:ext xmlns:c15="http://schemas.microsoft.com/office/drawing/2012/chart" uri="{02D57815-91ED-43cb-92C2-25804820EDAC}">
            <c15:filteredBarSeries>
              <c15:ser>
                <c:idx val="0"/>
                <c:order val="0"/>
                <c:spPr>
                  <a:solidFill>
                    <a:schemeClr val="accent1"/>
                  </a:solidFill>
                  <a:ln>
                    <a:noFill/>
                  </a:ln>
                  <a:effectLst/>
                </c:spPr>
                <c:invertIfNegative val="0"/>
                <c:cat>
                  <c:numRef>
                    <c:extLst>
                      <c:ext uri="{02D57815-91ED-43cb-92C2-25804820EDAC}">
                        <c15:formulaRef>
                          <c15:sqref>Sheet1!$A$1:$A$12</c15:sqref>
                        </c15:formulaRef>
                      </c:ext>
                    </c:extLst>
                    <c:numCache>
                      <c:formatCode>General</c:formatCode>
                      <c:ptCount val="12"/>
                      <c:pt idx="0">
                        <c:v>300</c:v>
                      </c:pt>
                      <c:pt idx="1">
                        <c:v>600</c:v>
                      </c:pt>
                      <c:pt idx="2">
                        <c:v>900</c:v>
                      </c:pt>
                      <c:pt idx="3">
                        <c:v>1200</c:v>
                      </c:pt>
                      <c:pt idx="4">
                        <c:v>1500</c:v>
                      </c:pt>
                      <c:pt idx="5">
                        <c:v>1800</c:v>
                      </c:pt>
                      <c:pt idx="6">
                        <c:v>2100</c:v>
                      </c:pt>
                      <c:pt idx="7">
                        <c:v>2400</c:v>
                      </c:pt>
                      <c:pt idx="8">
                        <c:v>2700</c:v>
                      </c:pt>
                      <c:pt idx="9">
                        <c:v>3000</c:v>
                      </c:pt>
                      <c:pt idx="10">
                        <c:v>3300</c:v>
                      </c:pt>
                      <c:pt idx="11">
                        <c:v>3600</c:v>
                      </c:pt>
                    </c:numCache>
                  </c:numRef>
                </c:cat>
                <c:val>
                  <c:numRef>
                    <c:extLst>
                      <c:ext uri="{02D57815-91ED-43cb-92C2-25804820EDAC}">
                        <c15:formulaRef>
                          <c15:sqref>Sheet1!$A$1:$A$12</c15:sqref>
                        </c15:formulaRef>
                      </c:ext>
                    </c:extLst>
                    <c:numCache>
                      <c:formatCode>General</c:formatCode>
                      <c:ptCount val="12"/>
                      <c:pt idx="0">
                        <c:v>300</c:v>
                      </c:pt>
                      <c:pt idx="1">
                        <c:v>600</c:v>
                      </c:pt>
                      <c:pt idx="2">
                        <c:v>900</c:v>
                      </c:pt>
                      <c:pt idx="3">
                        <c:v>1200</c:v>
                      </c:pt>
                      <c:pt idx="4">
                        <c:v>1500</c:v>
                      </c:pt>
                      <c:pt idx="5">
                        <c:v>1800</c:v>
                      </c:pt>
                      <c:pt idx="6">
                        <c:v>2100</c:v>
                      </c:pt>
                      <c:pt idx="7">
                        <c:v>2400</c:v>
                      </c:pt>
                      <c:pt idx="8">
                        <c:v>2700</c:v>
                      </c:pt>
                      <c:pt idx="9">
                        <c:v>3000</c:v>
                      </c:pt>
                      <c:pt idx="10">
                        <c:v>3300</c:v>
                      </c:pt>
                      <c:pt idx="11">
                        <c:v>3600</c:v>
                      </c:pt>
                    </c:numCache>
                  </c:numRef>
                </c:val>
              </c15:ser>
            </c15:filteredBarSeries>
          </c:ext>
        </c:extLst>
      </c:barChart>
      <c:catAx>
        <c:axId val="15427230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4272864"/>
        <c:crosses val="autoZero"/>
        <c:auto val="1"/>
        <c:lblAlgn val="ctr"/>
        <c:lblOffset val="100"/>
        <c:noMultiLvlLbl val="0"/>
      </c:catAx>
      <c:valAx>
        <c:axId val="154272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427230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April 8</a:t>
            </a:r>
            <a:endParaRPr lang="en-US" dirty="0"/>
          </a:p>
        </c:rich>
      </c:tx>
      <c:layout>
        <c:manualLayout>
          <c:xMode val="edge"/>
          <c:yMode val="edge"/>
          <c:x val="0.43208215718318227"/>
          <c:y val="0.13383858267716536"/>
        </c:manualLayout>
      </c:layout>
      <c:overlay val="0"/>
      <c:spPr>
        <a:noFill/>
        <a:ln>
          <a:noFill/>
        </a:ln>
        <a:effectLst/>
      </c:spPr>
    </c:title>
    <c:autoTitleDeleted val="0"/>
    <c:plotArea>
      <c:layout/>
      <c:barChart>
        <c:barDir val="col"/>
        <c:grouping val="clustered"/>
        <c:varyColors val="0"/>
        <c:ser>
          <c:idx val="1"/>
          <c:order val="1"/>
          <c:spPr>
            <a:solidFill>
              <a:schemeClr val="accent2"/>
            </a:solidFill>
            <a:ln>
              <a:noFill/>
            </a:ln>
            <a:effectLst/>
          </c:spPr>
          <c:invertIfNegative val="0"/>
          <c:cat>
            <c:numRef>
              <c:f>Sheet1!$A$1:$A$12</c:f>
              <c:numCache>
                <c:formatCode>General</c:formatCode>
                <c:ptCount val="12"/>
                <c:pt idx="0">
                  <c:v>300</c:v>
                </c:pt>
                <c:pt idx="1">
                  <c:v>600</c:v>
                </c:pt>
                <c:pt idx="2">
                  <c:v>900</c:v>
                </c:pt>
                <c:pt idx="3">
                  <c:v>1200</c:v>
                </c:pt>
                <c:pt idx="4">
                  <c:v>1500</c:v>
                </c:pt>
                <c:pt idx="5">
                  <c:v>1800</c:v>
                </c:pt>
                <c:pt idx="6">
                  <c:v>2100</c:v>
                </c:pt>
                <c:pt idx="7">
                  <c:v>2400</c:v>
                </c:pt>
                <c:pt idx="8">
                  <c:v>2700</c:v>
                </c:pt>
                <c:pt idx="9">
                  <c:v>3000</c:v>
                </c:pt>
                <c:pt idx="10">
                  <c:v>3300</c:v>
                </c:pt>
                <c:pt idx="11">
                  <c:v>3600</c:v>
                </c:pt>
              </c:numCache>
            </c:numRef>
          </c:cat>
          <c:val>
            <c:numRef>
              <c:f>Sheet1!$L$1:$L$12</c:f>
              <c:numCache>
                <c:formatCode>General</c:formatCode>
                <c:ptCount val="12"/>
                <c:pt idx="0">
                  <c:v>66</c:v>
                </c:pt>
                <c:pt idx="1">
                  <c:v>144</c:v>
                </c:pt>
                <c:pt idx="2">
                  <c:v>182</c:v>
                </c:pt>
                <c:pt idx="3">
                  <c:v>224</c:v>
                </c:pt>
                <c:pt idx="4">
                  <c:v>136</c:v>
                </c:pt>
                <c:pt idx="5">
                  <c:v>80</c:v>
                </c:pt>
                <c:pt idx="6">
                  <c:v>114</c:v>
                </c:pt>
                <c:pt idx="7">
                  <c:v>16</c:v>
                </c:pt>
                <c:pt idx="8">
                  <c:v>3</c:v>
                </c:pt>
                <c:pt idx="9">
                  <c:v>4</c:v>
                </c:pt>
              </c:numCache>
            </c:numRef>
          </c:val>
        </c:ser>
        <c:dLbls>
          <c:showLegendKey val="0"/>
          <c:showVal val="0"/>
          <c:showCatName val="0"/>
          <c:showSerName val="0"/>
          <c:showPercent val="0"/>
          <c:showBubbleSize val="0"/>
        </c:dLbls>
        <c:gapWidth val="219"/>
        <c:axId val="154275664"/>
        <c:axId val="154276224"/>
        <c:extLst>
          <c:ext xmlns:c15="http://schemas.microsoft.com/office/drawing/2012/chart" uri="{02D57815-91ED-43cb-92C2-25804820EDAC}">
            <c15:filteredBarSeries>
              <c15:ser>
                <c:idx val="0"/>
                <c:order val="0"/>
                <c:spPr>
                  <a:solidFill>
                    <a:schemeClr val="accent1"/>
                  </a:solidFill>
                  <a:ln>
                    <a:noFill/>
                  </a:ln>
                  <a:effectLst/>
                </c:spPr>
                <c:invertIfNegative val="0"/>
                <c:cat>
                  <c:numRef>
                    <c:extLst>
                      <c:ext uri="{02D57815-91ED-43cb-92C2-25804820EDAC}">
                        <c15:formulaRef>
                          <c15:sqref>Sheet1!$A$1:$A$12</c15:sqref>
                        </c15:formulaRef>
                      </c:ext>
                    </c:extLst>
                    <c:numCache>
                      <c:formatCode>General</c:formatCode>
                      <c:ptCount val="12"/>
                      <c:pt idx="0">
                        <c:v>300</c:v>
                      </c:pt>
                      <c:pt idx="1">
                        <c:v>600</c:v>
                      </c:pt>
                      <c:pt idx="2">
                        <c:v>900</c:v>
                      </c:pt>
                      <c:pt idx="3">
                        <c:v>1200</c:v>
                      </c:pt>
                      <c:pt idx="4">
                        <c:v>1500</c:v>
                      </c:pt>
                      <c:pt idx="5">
                        <c:v>1800</c:v>
                      </c:pt>
                      <c:pt idx="6">
                        <c:v>2100</c:v>
                      </c:pt>
                      <c:pt idx="7">
                        <c:v>2400</c:v>
                      </c:pt>
                      <c:pt idx="8">
                        <c:v>2700</c:v>
                      </c:pt>
                      <c:pt idx="9">
                        <c:v>3000</c:v>
                      </c:pt>
                      <c:pt idx="10">
                        <c:v>3300</c:v>
                      </c:pt>
                      <c:pt idx="11">
                        <c:v>3600</c:v>
                      </c:pt>
                    </c:numCache>
                  </c:numRef>
                </c:cat>
                <c:val>
                  <c:numRef>
                    <c:extLst>
                      <c:ext uri="{02D57815-91ED-43cb-92C2-25804820EDAC}">
                        <c15:formulaRef>
                          <c15:sqref>Sheet1!$A$1:$A$12</c15:sqref>
                        </c15:formulaRef>
                      </c:ext>
                    </c:extLst>
                    <c:numCache>
                      <c:formatCode>General</c:formatCode>
                      <c:ptCount val="12"/>
                      <c:pt idx="0">
                        <c:v>300</c:v>
                      </c:pt>
                      <c:pt idx="1">
                        <c:v>600</c:v>
                      </c:pt>
                      <c:pt idx="2">
                        <c:v>900</c:v>
                      </c:pt>
                      <c:pt idx="3">
                        <c:v>1200</c:v>
                      </c:pt>
                      <c:pt idx="4">
                        <c:v>1500</c:v>
                      </c:pt>
                      <c:pt idx="5">
                        <c:v>1800</c:v>
                      </c:pt>
                      <c:pt idx="6">
                        <c:v>2100</c:v>
                      </c:pt>
                      <c:pt idx="7">
                        <c:v>2400</c:v>
                      </c:pt>
                      <c:pt idx="8">
                        <c:v>2700</c:v>
                      </c:pt>
                      <c:pt idx="9">
                        <c:v>3000</c:v>
                      </c:pt>
                      <c:pt idx="10">
                        <c:v>3300</c:v>
                      </c:pt>
                      <c:pt idx="11">
                        <c:v>3600</c:v>
                      </c:pt>
                    </c:numCache>
                  </c:numRef>
                </c:val>
              </c15:ser>
            </c15:filteredBarSeries>
          </c:ext>
        </c:extLst>
      </c:barChart>
      <c:catAx>
        <c:axId val="15427566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4276224"/>
        <c:crosses val="autoZero"/>
        <c:auto val="1"/>
        <c:lblAlgn val="ctr"/>
        <c:lblOffset val="100"/>
        <c:noMultiLvlLbl val="0"/>
      </c:catAx>
      <c:valAx>
        <c:axId val="154276224"/>
        <c:scaling>
          <c:orientation val="minMax"/>
          <c:max val="3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427566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8CF5CA-001F-4E31-A844-DDDF1191D4E7}" type="datetimeFigureOut">
              <a:rPr lang="en-US" smtClean="0"/>
              <a:t>10/22/2014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461308-0F0D-42BF-9CD2-BB2A2B6E0B5C}" type="slidenum">
              <a:rPr lang="en-US" smtClean="0"/>
              <a:t>‹#›</a:t>
            </a:fld>
            <a:endParaRPr lang="en-US"/>
          </a:p>
        </p:txBody>
      </p:sp>
    </p:spTree>
    <p:extLst>
      <p:ext uri="{BB962C8B-B14F-4D97-AF65-F5344CB8AC3E}">
        <p14:creationId xmlns:p14="http://schemas.microsoft.com/office/powerpoint/2010/main" val="644604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One possible answer to this question is that electric charges have side-effects that </a:t>
            </a:r>
            <a:r>
              <a:rPr lang="en-US" baseline="0" dirty="0" smtClean="0"/>
              <a:t>bees simply have to live with but have no further meaning.  But our studies demonstrate that electric charge plays an important role in honeybee communication.</a:t>
            </a:r>
            <a:endParaRPr lang="en-US" dirty="0"/>
          </a:p>
        </p:txBody>
      </p:sp>
      <p:sp>
        <p:nvSpPr>
          <p:cNvPr id="4" name="Slide Number Placeholder 3"/>
          <p:cNvSpPr>
            <a:spLocks noGrp="1"/>
          </p:cNvSpPr>
          <p:nvPr>
            <p:ph type="sldNum" sz="quarter" idx="10"/>
          </p:nvPr>
        </p:nvSpPr>
        <p:spPr/>
        <p:txBody>
          <a:bodyPr/>
          <a:lstStyle/>
          <a:p>
            <a:fld id="{7C461308-0F0D-42BF-9CD2-BB2A2B6E0B5C}" type="slidenum">
              <a:rPr lang="en-US" smtClean="0"/>
              <a:t>1</a:t>
            </a:fld>
            <a:endParaRPr lang="en-US"/>
          </a:p>
        </p:txBody>
      </p:sp>
    </p:spTree>
    <p:extLst>
      <p:ext uri="{BB962C8B-B14F-4D97-AF65-F5344CB8AC3E}">
        <p14:creationId xmlns:p14="http://schemas.microsoft.com/office/powerpoint/2010/main" val="2450722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can see how up to 12 followers attend the dancer</a:t>
            </a:r>
            <a:r>
              <a:rPr lang="en-US" baseline="0" dirty="0" smtClean="0"/>
              <a:t> in a circular formation. Notice the random distribution of the body axes of the followers during the return run. </a:t>
            </a:r>
            <a:endParaRPr lang="en-US" dirty="0"/>
          </a:p>
        </p:txBody>
      </p:sp>
      <p:sp>
        <p:nvSpPr>
          <p:cNvPr id="4" name="Slide Number Placeholder 3"/>
          <p:cNvSpPr>
            <a:spLocks noGrp="1"/>
          </p:cNvSpPr>
          <p:nvPr>
            <p:ph type="sldNum" sz="quarter" idx="10"/>
          </p:nvPr>
        </p:nvSpPr>
        <p:spPr/>
        <p:txBody>
          <a:bodyPr/>
          <a:lstStyle/>
          <a:p>
            <a:fld id="{7C461308-0F0D-42BF-9CD2-BB2A2B6E0B5C}" type="slidenum">
              <a:rPr lang="en-US" smtClean="0"/>
              <a:t>10</a:t>
            </a:fld>
            <a:endParaRPr lang="en-US"/>
          </a:p>
        </p:txBody>
      </p:sp>
    </p:spTree>
    <p:extLst>
      <p:ext uri="{BB962C8B-B14F-4D97-AF65-F5344CB8AC3E}">
        <p14:creationId xmlns:p14="http://schemas.microsoft.com/office/powerpoint/2010/main" val="1428665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an array of more than 32 electrodes </a:t>
            </a:r>
            <a:r>
              <a:rPr lang="en-US" baseline="0" dirty="0" smtClean="0"/>
              <a:t>both the direction of the dancer and the distance coding are </a:t>
            </a:r>
            <a:r>
              <a:rPr lang="en-US" dirty="0" smtClean="0"/>
              <a:t>revealed</a:t>
            </a:r>
            <a:r>
              <a:rPr lang="en-US" baseline="0" dirty="0" smtClean="0"/>
              <a:t>. During a 24-hour period of observation we can record the complete distribution of dances towards the colony’s food sources. </a:t>
            </a:r>
            <a:endParaRPr lang="en-US" dirty="0"/>
          </a:p>
        </p:txBody>
      </p:sp>
      <p:sp>
        <p:nvSpPr>
          <p:cNvPr id="4" name="Slide Number Placeholder 3"/>
          <p:cNvSpPr>
            <a:spLocks noGrp="1"/>
          </p:cNvSpPr>
          <p:nvPr>
            <p:ph type="sldNum" sz="quarter" idx="10"/>
          </p:nvPr>
        </p:nvSpPr>
        <p:spPr/>
        <p:txBody>
          <a:bodyPr/>
          <a:lstStyle/>
          <a:p>
            <a:fld id="{7C461308-0F0D-42BF-9CD2-BB2A2B6E0B5C}" type="slidenum">
              <a:rPr lang="en-US" smtClean="0"/>
              <a:t>11</a:t>
            </a:fld>
            <a:endParaRPr lang="en-US"/>
          </a:p>
        </p:txBody>
      </p:sp>
    </p:spTree>
    <p:extLst>
      <p:ext uri="{BB962C8B-B14F-4D97-AF65-F5344CB8AC3E}">
        <p14:creationId xmlns:p14="http://schemas.microsoft.com/office/powerpoint/2010/main" val="1937191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multiple electrodes</a:t>
            </a:r>
            <a:r>
              <a:rPr lang="en-US" baseline="0" dirty="0" smtClean="0"/>
              <a:t> attached to the dance floor of an observation hive we can record the dances of the colony over consecutive 24-hour intervals. The different tasks of the bees on the comb are reflected in specific “fingerprint” frequencies in the power spectrum. </a:t>
            </a:r>
            <a:endParaRPr lang="en-US" dirty="0"/>
          </a:p>
        </p:txBody>
      </p:sp>
      <p:sp>
        <p:nvSpPr>
          <p:cNvPr id="4" name="Slide Number Placeholder 3"/>
          <p:cNvSpPr>
            <a:spLocks noGrp="1"/>
          </p:cNvSpPr>
          <p:nvPr>
            <p:ph type="sldNum" sz="quarter" idx="10"/>
          </p:nvPr>
        </p:nvSpPr>
        <p:spPr/>
        <p:txBody>
          <a:bodyPr/>
          <a:lstStyle/>
          <a:p>
            <a:fld id="{7C461308-0F0D-42BF-9CD2-BB2A2B6E0B5C}" type="slidenum">
              <a:rPr lang="en-US" smtClean="0"/>
              <a:t>12</a:t>
            </a:fld>
            <a:endParaRPr lang="en-US"/>
          </a:p>
        </p:txBody>
      </p:sp>
    </p:spTree>
    <p:extLst>
      <p:ext uri="{BB962C8B-B14F-4D97-AF65-F5344CB8AC3E}">
        <p14:creationId xmlns:p14="http://schemas.microsoft.com/office/powerpoint/2010/main" val="3011786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can put</a:t>
            </a:r>
            <a:r>
              <a:rPr lang="en-US" baseline="0" dirty="0" smtClean="0"/>
              <a:t> these finding to practical use? Environmental monitoring in our case is based on the health status of the colony. Our approach is not to measure physical parameters such as pollutants, but to evaluate behavior in the hive with respect to its health. The dance distribution can function as an indicator of the presence of pollutants in the bee’s immediate environment.</a:t>
            </a:r>
          </a:p>
          <a:p>
            <a:r>
              <a:rPr lang="en-US" baseline="0" dirty="0" smtClean="0"/>
              <a:t>Measuring a single physical parameter, the strength and modulation of the electric field emanating from the colony, provides deep insights into all of the colony’s activities including dancing, fanning, rapid body movements, generation of stop tones and even an evaluation of the humidity in the air of the hive.</a:t>
            </a:r>
            <a:endParaRPr lang="en-US" dirty="0"/>
          </a:p>
        </p:txBody>
      </p:sp>
      <p:sp>
        <p:nvSpPr>
          <p:cNvPr id="4" name="Slide Number Placeholder 3"/>
          <p:cNvSpPr>
            <a:spLocks noGrp="1"/>
          </p:cNvSpPr>
          <p:nvPr>
            <p:ph type="sldNum" sz="quarter" idx="10"/>
          </p:nvPr>
        </p:nvSpPr>
        <p:spPr/>
        <p:txBody>
          <a:bodyPr/>
          <a:lstStyle/>
          <a:p>
            <a:fld id="{7C461308-0F0D-42BF-9CD2-BB2A2B6E0B5C}" type="slidenum">
              <a:rPr lang="en-US" smtClean="0"/>
              <a:t>13</a:t>
            </a:fld>
            <a:endParaRPr lang="en-US"/>
          </a:p>
        </p:txBody>
      </p:sp>
    </p:spTree>
    <p:extLst>
      <p:ext uri="{BB962C8B-B14F-4D97-AF65-F5344CB8AC3E}">
        <p14:creationId xmlns:p14="http://schemas.microsoft.com/office/powerpoint/2010/main" val="962596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interpretation</a:t>
            </a:r>
            <a:r>
              <a:rPr lang="en-US" dirty="0" smtClean="0"/>
              <a:t> of this environmental monitoring</a:t>
            </a:r>
            <a:r>
              <a:rPr lang="en-US" baseline="0" dirty="0" smtClean="0"/>
              <a:t> can be extended by a study of the bee’s cognitive map. Using harmonic radar we explore detailed information collected by the colony about their immediate environment. The bees are not just feeding from food sources like robots but learn a variety of other features like reliable landmarks for navigation (especially homing) and possible nest sites for swarming.  Some of these features can be read directly from the dance and help us to predict whether the colony is able to survive in its environment. </a:t>
            </a:r>
            <a:endParaRPr lang="en-US" dirty="0"/>
          </a:p>
        </p:txBody>
      </p:sp>
      <p:sp>
        <p:nvSpPr>
          <p:cNvPr id="4" name="Slide Number Placeholder 3"/>
          <p:cNvSpPr>
            <a:spLocks noGrp="1"/>
          </p:cNvSpPr>
          <p:nvPr>
            <p:ph type="sldNum" sz="quarter" idx="10"/>
          </p:nvPr>
        </p:nvSpPr>
        <p:spPr/>
        <p:txBody>
          <a:bodyPr/>
          <a:lstStyle/>
          <a:p>
            <a:fld id="{7C461308-0F0D-42BF-9CD2-BB2A2B6E0B5C}" type="slidenum">
              <a:rPr lang="en-US" smtClean="0"/>
              <a:t>14</a:t>
            </a:fld>
            <a:endParaRPr lang="en-US"/>
          </a:p>
        </p:txBody>
      </p:sp>
    </p:spTree>
    <p:extLst>
      <p:ext uri="{BB962C8B-B14F-4D97-AF65-F5344CB8AC3E}">
        <p14:creationId xmlns:p14="http://schemas.microsoft.com/office/powerpoint/2010/main" val="3208383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Imagine a colony living for some weeks on a slope near the foot of a steep</a:t>
            </a:r>
            <a:r>
              <a:rPr lang="en-US" baseline="0" dirty="0" smtClean="0"/>
              <a:t> hill. We collect a forager 10 m from its hive, feed it and displace it to a test area which is completely new to the animal about 4 km from the homing area . </a:t>
            </a:r>
            <a:endParaRPr lang="en-US" dirty="0"/>
          </a:p>
        </p:txBody>
      </p:sp>
      <p:sp>
        <p:nvSpPr>
          <p:cNvPr id="4" name="Slide Number Placeholder 3"/>
          <p:cNvSpPr>
            <a:spLocks noGrp="1"/>
          </p:cNvSpPr>
          <p:nvPr>
            <p:ph type="sldNum" sz="quarter" idx="10"/>
          </p:nvPr>
        </p:nvSpPr>
        <p:spPr/>
        <p:txBody>
          <a:bodyPr/>
          <a:lstStyle/>
          <a:p>
            <a:fld id="{7C461308-0F0D-42BF-9CD2-BB2A2B6E0B5C}" type="slidenum">
              <a:rPr lang="en-US" smtClean="0"/>
              <a:t>15</a:t>
            </a:fld>
            <a:endParaRPr lang="en-US"/>
          </a:p>
        </p:txBody>
      </p:sp>
    </p:spTree>
    <p:extLst>
      <p:ext uri="{BB962C8B-B14F-4D97-AF65-F5344CB8AC3E}">
        <p14:creationId xmlns:p14="http://schemas.microsoft.com/office/powerpoint/2010/main" val="1530863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first glance the flight track appears to be random.</a:t>
            </a:r>
            <a:r>
              <a:rPr lang="en-US" baseline="0" dirty="0" smtClean="0"/>
              <a:t> Hardly any matching with prominent landmarks in the test field can be identified. </a:t>
            </a:r>
            <a:endParaRPr lang="en-US" dirty="0"/>
          </a:p>
        </p:txBody>
      </p:sp>
      <p:sp>
        <p:nvSpPr>
          <p:cNvPr id="4" name="Slide Number Placeholder 3"/>
          <p:cNvSpPr>
            <a:spLocks noGrp="1"/>
          </p:cNvSpPr>
          <p:nvPr>
            <p:ph type="sldNum" sz="quarter" idx="10"/>
          </p:nvPr>
        </p:nvSpPr>
        <p:spPr/>
        <p:txBody>
          <a:bodyPr/>
          <a:lstStyle/>
          <a:p>
            <a:fld id="{7C461308-0F0D-42BF-9CD2-BB2A2B6E0B5C}" type="slidenum">
              <a:rPr lang="en-US" smtClean="0"/>
              <a:t>16</a:t>
            </a:fld>
            <a:endParaRPr lang="en-US"/>
          </a:p>
        </p:txBody>
      </p:sp>
    </p:spTree>
    <p:extLst>
      <p:ext uri="{BB962C8B-B14F-4D97-AF65-F5344CB8AC3E}">
        <p14:creationId xmlns:p14="http://schemas.microsoft.com/office/powerpoint/2010/main" val="2761643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 seemingly random recorded flight pattern is superimposed onto the home area a much better match with dominant</a:t>
            </a:r>
            <a:r>
              <a:rPr lang="en-US" baseline="0" dirty="0" smtClean="0"/>
              <a:t> landmarks is revealed. This means that the bee is using its memory for a kind of ‘blind instrument flight’ in the test area. We interpret this track as a plot from the cognitive map of the animal. The animal is using its compass and the optical flow of the ground to manage this complex task.</a:t>
            </a:r>
            <a:endParaRPr lang="en-US" dirty="0"/>
          </a:p>
        </p:txBody>
      </p:sp>
      <p:sp>
        <p:nvSpPr>
          <p:cNvPr id="4" name="Slide Number Placeholder 3"/>
          <p:cNvSpPr>
            <a:spLocks noGrp="1"/>
          </p:cNvSpPr>
          <p:nvPr>
            <p:ph type="sldNum" sz="quarter" idx="10"/>
          </p:nvPr>
        </p:nvSpPr>
        <p:spPr/>
        <p:txBody>
          <a:bodyPr/>
          <a:lstStyle/>
          <a:p>
            <a:fld id="{7C461308-0F0D-42BF-9CD2-BB2A2B6E0B5C}" type="slidenum">
              <a:rPr lang="en-US" smtClean="0"/>
              <a:t>17</a:t>
            </a:fld>
            <a:endParaRPr lang="en-US"/>
          </a:p>
        </p:txBody>
      </p:sp>
    </p:spTree>
    <p:extLst>
      <p:ext uri="{BB962C8B-B14F-4D97-AF65-F5344CB8AC3E}">
        <p14:creationId xmlns:p14="http://schemas.microsoft.com/office/powerpoint/2010/main" val="3399867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a:t>
            </a:r>
            <a:r>
              <a:rPr lang="en-US" baseline="0" dirty="0" smtClean="0"/>
              <a:t>g the search flight this bee initiates a direct vector flight of 900 m with a deviation of +/- 8 m (radar error) starting from the only surfaced road in the area. </a:t>
            </a:r>
            <a:endParaRPr lang="en-US" dirty="0"/>
          </a:p>
        </p:txBody>
      </p:sp>
      <p:sp>
        <p:nvSpPr>
          <p:cNvPr id="4" name="Slide Number Placeholder 3"/>
          <p:cNvSpPr>
            <a:spLocks noGrp="1"/>
          </p:cNvSpPr>
          <p:nvPr>
            <p:ph type="sldNum" sz="quarter" idx="10"/>
          </p:nvPr>
        </p:nvSpPr>
        <p:spPr/>
        <p:txBody>
          <a:bodyPr/>
          <a:lstStyle/>
          <a:p>
            <a:fld id="{7C461308-0F0D-42BF-9CD2-BB2A2B6E0B5C}" type="slidenum">
              <a:rPr lang="en-US" smtClean="0"/>
              <a:t>18</a:t>
            </a:fld>
            <a:endParaRPr lang="en-US"/>
          </a:p>
        </p:txBody>
      </p:sp>
    </p:spTree>
    <p:extLst>
      <p:ext uri="{BB962C8B-B14F-4D97-AF65-F5344CB8AC3E}">
        <p14:creationId xmlns:p14="http://schemas.microsoft.com/office/powerpoint/2010/main" val="1192347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superimposed the recorded flight pattern onto the home area</a:t>
            </a:r>
            <a:r>
              <a:rPr lang="en-US" baseline="0" dirty="0" smtClean="0"/>
              <a:t> we found that there is also a surfaced road at the base of the vector. Our interpretation is that the bee recognizes the surfaced road as a known landmark in its environment therefore displaying typical generalization behavior. For the first time sure about its location, the bee tests for the most prominent landmark in its environment – the hill – and performs a direct vector flight. </a:t>
            </a:r>
            <a:endParaRPr lang="en-US" dirty="0"/>
          </a:p>
        </p:txBody>
      </p:sp>
      <p:sp>
        <p:nvSpPr>
          <p:cNvPr id="4" name="Slide Number Placeholder 3"/>
          <p:cNvSpPr>
            <a:spLocks noGrp="1"/>
          </p:cNvSpPr>
          <p:nvPr>
            <p:ph type="sldNum" sz="quarter" idx="10"/>
          </p:nvPr>
        </p:nvSpPr>
        <p:spPr/>
        <p:txBody>
          <a:bodyPr/>
          <a:lstStyle/>
          <a:p>
            <a:fld id="{7C461308-0F0D-42BF-9CD2-BB2A2B6E0B5C}" type="slidenum">
              <a:rPr lang="en-US" smtClean="0"/>
              <a:t>19</a:t>
            </a:fld>
            <a:endParaRPr lang="en-US"/>
          </a:p>
        </p:txBody>
      </p:sp>
    </p:spTree>
    <p:extLst>
      <p:ext uri="{BB962C8B-B14F-4D97-AF65-F5344CB8AC3E}">
        <p14:creationId xmlns:p14="http://schemas.microsoft.com/office/powerpoint/2010/main" val="513199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Insects accumulate charge mainly during flight as we know from </a:t>
            </a:r>
            <a:r>
              <a:rPr lang="en-US" baseline="0" dirty="0" err="1" smtClean="0"/>
              <a:t>Yeskov</a:t>
            </a:r>
            <a:r>
              <a:rPr lang="en-US" baseline="0" dirty="0" smtClean="0"/>
              <a:t> and </a:t>
            </a:r>
            <a:r>
              <a:rPr lang="en-US" baseline="0" dirty="0" err="1" smtClean="0"/>
              <a:t>Warnke</a:t>
            </a:r>
            <a:r>
              <a:rPr lang="en-US" baseline="0" dirty="0" smtClean="0"/>
              <a:t>, among others. When I started to work in the lab we were puzzled by the observation that bees tended to land on a flower making first contact with the proboscis sticking out. Must be as touching a 9-Volt Battery with your tongue!</a:t>
            </a:r>
            <a:endParaRPr lang="en-US" dirty="0"/>
          </a:p>
        </p:txBody>
      </p:sp>
      <p:sp>
        <p:nvSpPr>
          <p:cNvPr id="4" name="Slide Number Placeholder 3"/>
          <p:cNvSpPr>
            <a:spLocks noGrp="1"/>
          </p:cNvSpPr>
          <p:nvPr>
            <p:ph type="sldNum" sz="quarter" idx="10"/>
          </p:nvPr>
        </p:nvSpPr>
        <p:spPr/>
        <p:txBody>
          <a:bodyPr/>
          <a:lstStyle/>
          <a:p>
            <a:fld id="{7C461308-0F0D-42BF-9CD2-BB2A2B6E0B5C}" type="slidenum">
              <a:rPr lang="en-US" smtClean="0"/>
              <a:t>2</a:t>
            </a:fld>
            <a:endParaRPr lang="en-US"/>
          </a:p>
        </p:txBody>
      </p:sp>
    </p:spTree>
    <p:extLst>
      <p:ext uri="{BB962C8B-B14F-4D97-AF65-F5344CB8AC3E}">
        <p14:creationId xmlns:p14="http://schemas.microsoft.com/office/powerpoint/2010/main" val="797932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a:t>
            </a:r>
            <a:r>
              <a:rPr lang="en-US" baseline="0" dirty="0" smtClean="0"/>
              <a:t> t</a:t>
            </a:r>
            <a:r>
              <a:rPr lang="en-US" dirty="0" smtClean="0"/>
              <a:t>hank you very much for the invitation. The</a:t>
            </a:r>
            <a:r>
              <a:rPr lang="en-US" baseline="0" dirty="0" smtClean="0"/>
              <a:t> work presented here is a project of the research group led by </a:t>
            </a:r>
            <a:r>
              <a:rPr lang="en-US" baseline="0" dirty="0" err="1" smtClean="0"/>
              <a:t>Randolf</a:t>
            </a:r>
            <a:r>
              <a:rPr lang="en-US" baseline="0" dirty="0" smtClean="0"/>
              <a:t> </a:t>
            </a:r>
            <a:r>
              <a:rPr lang="en-US" baseline="0" dirty="0" err="1" smtClean="0"/>
              <a:t>Menzel</a:t>
            </a:r>
            <a:r>
              <a:rPr lang="en-US" baseline="0" dirty="0" smtClean="0"/>
              <a:t> at the FU Berlin.</a:t>
            </a:r>
            <a:endParaRPr lang="en-US" dirty="0"/>
          </a:p>
        </p:txBody>
      </p:sp>
      <p:sp>
        <p:nvSpPr>
          <p:cNvPr id="4" name="Slide Number Placeholder 3"/>
          <p:cNvSpPr>
            <a:spLocks noGrp="1"/>
          </p:cNvSpPr>
          <p:nvPr>
            <p:ph type="sldNum" sz="quarter" idx="10"/>
          </p:nvPr>
        </p:nvSpPr>
        <p:spPr/>
        <p:txBody>
          <a:bodyPr/>
          <a:lstStyle/>
          <a:p>
            <a:fld id="{7C461308-0F0D-42BF-9CD2-BB2A2B6E0B5C}" type="slidenum">
              <a:rPr lang="en-US" smtClean="0"/>
              <a:t>20</a:t>
            </a:fld>
            <a:endParaRPr lang="en-US"/>
          </a:p>
        </p:txBody>
      </p:sp>
    </p:spTree>
    <p:extLst>
      <p:ext uri="{BB962C8B-B14F-4D97-AF65-F5344CB8AC3E}">
        <p14:creationId xmlns:p14="http://schemas.microsoft.com/office/powerpoint/2010/main" val="1621901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461308-0F0D-42BF-9CD2-BB2A2B6E0B5C}" type="slidenum">
              <a:rPr lang="en-US" smtClean="0"/>
              <a:t>22</a:t>
            </a:fld>
            <a:endParaRPr lang="en-US"/>
          </a:p>
        </p:txBody>
      </p:sp>
    </p:spTree>
    <p:extLst>
      <p:ext uri="{BB962C8B-B14F-4D97-AF65-F5344CB8AC3E}">
        <p14:creationId xmlns:p14="http://schemas.microsoft.com/office/powerpoint/2010/main" val="3217937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what’s new? Previous authors suggested the presence of a flow of current on the surface of the </a:t>
            </a:r>
            <a:r>
              <a:rPr lang="en-US" baseline="0" dirty="0" smtClean="0"/>
              <a:t>insect. </a:t>
            </a:r>
            <a:r>
              <a:rPr lang="en-US" sz="1200" kern="1200" dirty="0" smtClean="0">
                <a:solidFill>
                  <a:schemeClr val="tx1"/>
                </a:solidFill>
                <a:latin typeface="+mn-lt"/>
                <a:ea typeface="+mn-ea"/>
                <a:cs typeface="+mn-cs"/>
              </a:rPr>
              <a:t>However our point of view is that charge is fixed locally on the surface of the insect’s body. As you can see from the image on the right, the resistance of the clean </a:t>
            </a:r>
            <a:r>
              <a:rPr lang="en-US" sz="1200" kern="1200" dirty="0" err="1" smtClean="0">
                <a:solidFill>
                  <a:schemeClr val="tx1"/>
                </a:solidFill>
                <a:latin typeface="+mn-lt"/>
                <a:ea typeface="+mn-ea"/>
                <a:cs typeface="+mn-cs"/>
              </a:rPr>
              <a:t>cuticula</a:t>
            </a:r>
            <a:r>
              <a:rPr lang="en-US" sz="1200" kern="1200" dirty="0" smtClean="0">
                <a:solidFill>
                  <a:schemeClr val="tx1"/>
                </a:solidFill>
                <a:latin typeface="+mn-lt"/>
                <a:ea typeface="+mn-ea"/>
                <a:cs typeface="+mn-cs"/>
              </a:rPr>
              <a:t> is extremely high compared to our skin and prevents the flow of current in any direction especially for surface voltages below 100 Volts.</a:t>
            </a:r>
          </a:p>
          <a:p>
            <a:r>
              <a:rPr lang="en-US" sz="1200" kern="1200" dirty="0" smtClean="0">
                <a:solidFill>
                  <a:schemeClr val="tx1"/>
                </a:solidFill>
                <a:latin typeface="+mn-lt"/>
                <a:ea typeface="+mn-ea"/>
                <a:cs typeface="+mn-cs"/>
              </a:rPr>
              <a:t>The moment we touch the door handle and feel the pain it reminds us that we are electrically charged. </a:t>
            </a:r>
            <a:r>
              <a:rPr lang="en-US" sz="1200" kern="1200" dirty="0" err="1" smtClean="0">
                <a:solidFill>
                  <a:schemeClr val="tx1"/>
                </a:solidFill>
                <a:latin typeface="+mn-lt"/>
                <a:ea typeface="+mn-ea"/>
                <a:cs typeface="+mn-cs"/>
              </a:rPr>
              <a:t>Lukily</a:t>
            </a:r>
            <a:r>
              <a:rPr lang="en-US" sz="1200" kern="1200" dirty="0" smtClean="0">
                <a:solidFill>
                  <a:schemeClr val="tx1"/>
                </a:solidFill>
                <a:latin typeface="+mn-lt"/>
                <a:ea typeface="+mn-ea"/>
                <a:cs typeface="+mn-cs"/>
              </a:rPr>
              <a:t>, when we touch a second time the charge has </a:t>
            </a:r>
            <a:r>
              <a:rPr lang="en-US" sz="1200" kern="1200" dirty="0" err="1" smtClean="0">
                <a:solidFill>
                  <a:schemeClr val="tx1"/>
                </a:solidFill>
                <a:latin typeface="+mn-lt"/>
                <a:ea typeface="+mn-ea"/>
                <a:cs typeface="+mn-cs"/>
              </a:rPr>
              <a:t>disapeared</a:t>
            </a:r>
            <a:r>
              <a:rPr lang="en-US" sz="1200" kern="1200" dirty="0" smtClean="0">
                <a:solidFill>
                  <a:schemeClr val="tx1"/>
                </a:solidFill>
                <a:latin typeface="+mn-lt"/>
                <a:ea typeface="+mn-ea"/>
                <a:cs typeface="+mn-cs"/>
              </a:rPr>
              <a:t>. This is completely different for an landing insect. It will loose some charge from its </a:t>
            </a:r>
            <a:r>
              <a:rPr lang="en-US" sz="1200" kern="1200" dirty="0" err="1" smtClean="0">
                <a:solidFill>
                  <a:schemeClr val="tx1"/>
                </a:solidFill>
                <a:latin typeface="+mn-lt"/>
                <a:ea typeface="+mn-ea"/>
                <a:cs typeface="+mn-cs"/>
              </a:rPr>
              <a:t>tarsae</a:t>
            </a:r>
            <a:r>
              <a:rPr lang="en-US" sz="1200" kern="1200" dirty="0" smtClean="0">
                <a:solidFill>
                  <a:schemeClr val="tx1"/>
                </a:solidFill>
                <a:latin typeface="+mn-lt"/>
                <a:ea typeface="+mn-ea"/>
                <a:cs typeface="+mn-cs"/>
              </a:rPr>
              <a:t> but all the other body charge might stay for days.</a:t>
            </a:r>
            <a:endParaRPr lang="en-US" dirty="0"/>
          </a:p>
        </p:txBody>
      </p:sp>
      <p:sp>
        <p:nvSpPr>
          <p:cNvPr id="4" name="Slide Number Placeholder 3"/>
          <p:cNvSpPr>
            <a:spLocks noGrp="1"/>
          </p:cNvSpPr>
          <p:nvPr>
            <p:ph type="sldNum" sz="quarter" idx="10"/>
          </p:nvPr>
        </p:nvSpPr>
        <p:spPr/>
        <p:txBody>
          <a:bodyPr/>
          <a:lstStyle/>
          <a:p>
            <a:fld id="{7C461308-0F0D-42BF-9CD2-BB2A2B6E0B5C}" type="slidenum">
              <a:rPr lang="en-US" smtClean="0"/>
              <a:t>3</a:t>
            </a:fld>
            <a:endParaRPr lang="en-US"/>
          </a:p>
        </p:txBody>
      </p:sp>
    </p:spTree>
    <p:extLst>
      <p:ext uri="{BB962C8B-B14F-4D97-AF65-F5344CB8AC3E}">
        <p14:creationId xmlns:p14="http://schemas.microsoft.com/office/powerpoint/2010/main" val="11102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For high performance communication you need a strong sender. But what is the surface potential of the sending body parts of the honeybee?</a:t>
            </a:r>
          </a:p>
          <a:p>
            <a:r>
              <a:rPr lang="en-US" sz="1200" kern="1200" dirty="0" smtClean="0">
                <a:solidFill>
                  <a:schemeClr val="tx1"/>
                </a:solidFill>
                <a:latin typeface="+mn-lt"/>
                <a:ea typeface="+mn-ea"/>
                <a:cs typeface="+mn-cs"/>
              </a:rPr>
              <a:t> To measure a DC-potential remotely, a chopper device is needed. For insects, this is provided by the wing.</a:t>
            </a:r>
          </a:p>
          <a:p>
            <a:r>
              <a:rPr lang="en-US" sz="1200" kern="1200" dirty="0" smtClean="0">
                <a:solidFill>
                  <a:schemeClr val="tx1"/>
                </a:solidFill>
                <a:latin typeface="+mn-lt"/>
                <a:ea typeface="+mn-ea"/>
                <a:cs typeface="+mn-cs"/>
              </a:rPr>
              <a:t> The charged wing swings close to the electrode of the electrometer amplifier giving the about 100 percent value and afterwards it swings away up to 8 mm resulting in a near-25% value according to the distance role in Coulombs law at frequencies of 120-250 Hz.</a:t>
            </a:r>
          </a:p>
          <a:p>
            <a:r>
              <a:rPr lang="en-US" sz="1200" kern="1200" dirty="0" smtClean="0">
                <a:solidFill>
                  <a:schemeClr val="tx1"/>
                </a:solidFill>
                <a:latin typeface="+mn-lt"/>
                <a:ea typeface="+mn-ea"/>
                <a:cs typeface="+mn-cs"/>
              </a:rPr>
              <a:t>So far for the bee. Drosophila's wing beat is to short to elicit a strong modulation but is still detectable.</a:t>
            </a:r>
          </a:p>
        </p:txBody>
      </p:sp>
      <p:sp>
        <p:nvSpPr>
          <p:cNvPr id="4" name="Slide Number Placeholder 3"/>
          <p:cNvSpPr>
            <a:spLocks noGrp="1"/>
          </p:cNvSpPr>
          <p:nvPr>
            <p:ph type="sldNum" sz="quarter" idx="10"/>
          </p:nvPr>
        </p:nvSpPr>
        <p:spPr/>
        <p:txBody>
          <a:bodyPr/>
          <a:lstStyle/>
          <a:p>
            <a:fld id="{7C461308-0F0D-42BF-9CD2-BB2A2B6E0B5C}" type="slidenum">
              <a:rPr lang="en-US" smtClean="0"/>
              <a:t>4</a:t>
            </a:fld>
            <a:endParaRPr lang="en-US"/>
          </a:p>
        </p:txBody>
      </p:sp>
    </p:spTree>
    <p:extLst>
      <p:ext uri="{BB962C8B-B14F-4D97-AF65-F5344CB8AC3E}">
        <p14:creationId xmlns:p14="http://schemas.microsoft.com/office/powerpoint/2010/main" val="3820357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successful communication you need a sensitive receiver as well. Hearing is supposed to be designed with a very low threshold of a mechanoreceptor. A deflection of the flagellum of just a few nanometers causes a nervous system response in the </a:t>
            </a:r>
            <a:r>
              <a:rPr lang="en-US" sz="1200" kern="1200" dirty="0" smtClean="0">
                <a:solidFill>
                  <a:schemeClr val="tx1"/>
                </a:solidFill>
                <a:latin typeface="+mn-lt"/>
                <a:ea typeface="+mn-ea"/>
                <a:cs typeface="+mn-cs"/>
              </a:rPr>
              <a:t>Johnston's organ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C461308-0F0D-42BF-9CD2-BB2A2B6E0B5C}" type="slidenum">
              <a:rPr lang="en-US" smtClean="0"/>
              <a:t>5</a:t>
            </a:fld>
            <a:endParaRPr lang="en-US"/>
          </a:p>
        </p:txBody>
      </p:sp>
    </p:spTree>
    <p:extLst>
      <p:ext uri="{BB962C8B-B14F-4D97-AF65-F5344CB8AC3E}">
        <p14:creationId xmlns:p14="http://schemas.microsoft.com/office/powerpoint/2010/main" val="1979688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 simple experiment demonstrates the remote forces between the flagellum and the wing based on Coulomb’s law.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Electric coupling of wing and flagellum. Left: The flagellum is glued to the tip of a human hair, which simulates the muscle force and joint flexibility of the flagellum. The wing is mounted to a thin plastic stick driven by a loudspeaker with its sound suppressed and placed at a distance of 3mm from the flagellum. Middle: The wing vibrates at the resonance frequency of the hair to keep the coupling force at a minimum. The wing swing amplitude is 3mm . Right: Discharged flagellum (or wing). The coupling effects from the acoustic force can only be seen at high resolution. This demonstrates that the driving electric force F is </a:t>
            </a:r>
            <a:r>
              <a:rPr lang="en-US" sz="1200" kern="1200" dirty="0" err="1" smtClean="0">
                <a:solidFill>
                  <a:schemeClr val="tx1"/>
                </a:solidFill>
                <a:latin typeface="+mn-lt"/>
                <a:ea typeface="+mn-ea"/>
                <a:cs typeface="+mn-cs"/>
              </a:rPr>
              <a:t>proportinal</a:t>
            </a:r>
            <a:r>
              <a:rPr lang="en-US" sz="1200" kern="1200" dirty="0" smtClean="0">
                <a:solidFill>
                  <a:schemeClr val="tx1"/>
                </a:solidFill>
                <a:latin typeface="+mn-lt"/>
                <a:ea typeface="+mn-ea"/>
                <a:cs typeface="+mn-cs"/>
              </a:rPr>
              <a:t> to the product of </a:t>
            </a:r>
            <a:r>
              <a:rPr lang="en-US" sz="1200" kern="1200" dirty="0" err="1" smtClean="0">
                <a:solidFill>
                  <a:schemeClr val="tx1"/>
                </a:solidFill>
                <a:latin typeface="+mn-lt"/>
                <a:ea typeface="+mn-ea"/>
                <a:cs typeface="+mn-cs"/>
              </a:rPr>
              <a:t>Q</a:t>
            </a:r>
            <a:r>
              <a:rPr lang="en-US" sz="1200" kern="1200" baseline="-25000" dirty="0" err="1" smtClean="0">
                <a:solidFill>
                  <a:schemeClr val="tx1"/>
                </a:solidFill>
                <a:latin typeface="+mn-lt"/>
                <a:ea typeface="+mn-ea"/>
                <a:cs typeface="+mn-cs"/>
              </a:rPr>
              <a:t>flagellum</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Q</a:t>
            </a:r>
            <a:r>
              <a:rPr lang="en-US" sz="1200" kern="1200" baseline="-25000" dirty="0" err="1" smtClean="0">
                <a:solidFill>
                  <a:schemeClr val="tx1"/>
                </a:solidFill>
                <a:latin typeface="+mn-lt"/>
                <a:ea typeface="+mn-ea"/>
                <a:cs typeface="+mn-cs"/>
              </a:rPr>
              <a:t>wing</a:t>
            </a:r>
            <a:r>
              <a:rPr lang="en-US" sz="1200" kern="1200" baseline="0" dirty="0" smtClean="0">
                <a:solidFill>
                  <a:schemeClr val="tx1"/>
                </a:solidFill>
                <a:latin typeface="+mn-lt"/>
                <a:ea typeface="+mn-ea"/>
                <a:cs typeface="+mn-cs"/>
              </a:rPr>
              <a:t> according to Coulomb’s law. When one of the charges </a:t>
            </a:r>
            <a:r>
              <a:rPr lang="en-US" sz="1200" kern="1200" baseline="0" dirty="0" err="1" smtClean="0">
                <a:solidFill>
                  <a:schemeClr val="tx1"/>
                </a:solidFill>
                <a:latin typeface="+mn-lt"/>
                <a:ea typeface="+mn-ea"/>
                <a:cs typeface="+mn-cs"/>
              </a:rPr>
              <a:t>Q</a:t>
            </a:r>
            <a:r>
              <a:rPr lang="en-US" sz="1200" kern="1200" baseline="-25000" dirty="0" err="1" smtClean="0">
                <a:solidFill>
                  <a:schemeClr val="tx1"/>
                </a:solidFill>
                <a:latin typeface="+mn-lt"/>
                <a:ea typeface="+mn-ea"/>
                <a:cs typeface="+mn-cs"/>
              </a:rPr>
              <a:t>flagellum</a:t>
            </a:r>
            <a:r>
              <a:rPr lang="en-US" sz="1200" kern="1200" baseline="0" dirty="0" smtClean="0">
                <a:solidFill>
                  <a:schemeClr val="tx1"/>
                </a:solidFill>
                <a:latin typeface="+mn-lt"/>
                <a:ea typeface="+mn-ea"/>
                <a:cs typeface="+mn-cs"/>
              </a:rPr>
              <a:t> or </a:t>
            </a:r>
            <a:r>
              <a:rPr lang="en-US" sz="1200" kern="1200" baseline="0" dirty="0" err="1" smtClean="0">
                <a:solidFill>
                  <a:schemeClr val="tx1"/>
                </a:solidFill>
                <a:latin typeface="+mn-lt"/>
                <a:ea typeface="+mn-ea"/>
                <a:cs typeface="+mn-cs"/>
              </a:rPr>
              <a:t>Q</a:t>
            </a:r>
            <a:r>
              <a:rPr lang="en-US" sz="1200" kern="1200" baseline="-25000" dirty="0" err="1" smtClean="0">
                <a:solidFill>
                  <a:schemeClr val="tx1"/>
                </a:solidFill>
                <a:latin typeface="+mn-lt"/>
                <a:ea typeface="+mn-ea"/>
                <a:cs typeface="+mn-cs"/>
              </a:rPr>
              <a:t>wing</a:t>
            </a:r>
            <a:r>
              <a:rPr lang="en-US" sz="1200" kern="1200" baseline="-2500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is zero or neutral, an electric field but no force can be detected between the body parts.</a:t>
            </a:r>
            <a:r>
              <a:rPr lang="en-US" sz="1200" b="1" kern="1200" baseline="0" dirty="0" smtClean="0">
                <a:solidFill>
                  <a:schemeClr val="tx1"/>
                </a:solidFill>
                <a:latin typeface="+mn-lt"/>
                <a:ea typeface="+mn-ea"/>
                <a:cs typeface="+mn-cs"/>
              </a:rPr>
              <a:t>  </a:t>
            </a:r>
            <a:endParaRPr lang="en-US" sz="1200" b="0" kern="1200" baseline="0" dirty="0" smtClean="0">
              <a:solidFill>
                <a:schemeClr val="tx1"/>
              </a:solidFill>
              <a:latin typeface="+mn-lt"/>
              <a:ea typeface="+mn-ea"/>
              <a:cs typeface="+mn-cs"/>
            </a:endParaRPr>
          </a:p>
          <a:p>
            <a:endParaRPr lang="en-US" sz="1200" b="0" kern="1200" baseline="0" dirty="0" smtClean="0">
              <a:solidFill>
                <a:schemeClr val="tx1"/>
              </a:solidFill>
              <a:latin typeface="+mn-lt"/>
              <a:ea typeface="+mn-ea"/>
              <a:cs typeface="+mn-cs"/>
            </a:endParaRPr>
          </a:p>
          <a:p>
            <a:r>
              <a:rPr lang="en-US" baseline="0" dirty="0" smtClean="0"/>
              <a:t> </a:t>
            </a:r>
            <a:r>
              <a:rPr lang="en-US" baseline="0" dirty="0" smtClean="0"/>
              <a:t>Using modern laser Doppler </a:t>
            </a:r>
            <a:r>
              <a:rPr lang="en-US" baseline="0" dirty="0" err="1" smtClean="0"/>
              <a:t>vibrometry</a:t>
            </a:r>
            <a:r>
              <a:rPr lang="en-US" baseline="0" dirty="0" smtClean="0"/>
              <a:t> we can demonstrate the sensitivity of the hearing. Secondly, this illustrates that the electric force is easily more than 10 times as effective as the acoustic force</a:t>
            </a:r>
            <a:r>
              <a:rPr lang="en-US" baseline="0" dirty="0" smtClean="0"/>
              <a:t>.</a:t>
            </a:r>
          </a:p>
          <a:p>
            <a:r>
              <a:rPr lang="en-US" sz="1200" b="0" i="0" u="none" strike="noStrike" kern="1200" baseline="0" dirty="0" smtClean="0">
                <a:solidFill>
                  <a:schemeClr val="tx1"/>
                </a:solidFill>
                <a:latin typeface="+mn-lt"/>
                <a:ea typeface="+mn-ea"/>
                <a:cs typeface="+mn-cs"/>
              </a:rPr>
              <a:t>A. Vibration amplitude of the antennal flagellum as a function of the oscillation amplitude of an isolated wing placed at a distance of 2 mm</a:t>
            </a:r>
          </a:p>
          <a:p>
            <a:r>
              <a:rPr lang="en-US" sz="1200" b="0" i="0" u="none" strike="noStrike" kern="1200" baseline="0" dirty="0" smtClean="0">
                <a:solidFill>
                  <a:schemeClr val="tx1"/>
                </a:solidFill>
                <a:latin typeface="+mn-lt"/>
                <a:ea typeface="+mn-ea"/>
                <a:cs typeface="+mn-cs"/>
              </a:rPr>
              <a:t>from the bee’s head (oscillation frequency: 40 Hz, n ¼ 3 flagella, means+1 </a:t>
            </a:r>
            <a:r>
              <a:rPr lang="en-US" sz="1200" b="0" i="0" u="none" strike="noStrike" kern="1200" baseline="0" dirty="0" err="1" smtClean="0">
                <a:solidFill>
                  <a:schemeClr val="tx1"/>
                </a:solidFill>
                <a:latin typeface="+mn-lt"/>
                <a:ea typeface="+mn-ea"/>
                <a:cs typeface="+mn-cs"/>
              </a:rPr>
              <a:t>s.d.</a:t>
            </a:r>
            <a:r>
              <a:rPr lang="en-US" sz="1200" b="0" i="0" u="none" strike="noStrike" kern="1200" baseline="0" dirty="0" smtClean="0">
                <a:solidFill>
                  <a:schemeClr val="tx1"/>
                </a:solidFill>
                <a:latin typeface="+mn-lt"/>
                <a:ea typeface="+mn-ea"/>
                <a:cs typeface="+mn-cs"/>
              </a:rPr>
              <a:t> Vibration amplitudes were measured as Fourier amplitudes at the frequency of oscillation.</a:t>
            </a:r>
          </a:p>
          <a:p>
            <a:r>
              <a:rPr lang="en-US" sz="1200" b="0" i="0" u="none" strike="noStrike" kern="1200" baseline="0" dirty="0" smtClean="0">
                <a:solidFill>
                  <a:schemeClr val="tx1"/>
                </a:solidFill>
                <a:latin typeface="+mn-lt"/>
                <a:ea typeface="+mn-ea"/>
                <a:cs typeface="+mn-cs"/>
              </a:rPr>
              <a:t>Grey symbols: wing charged by contact to a piece of charged Styrofoam, black symbols: wing uncharged so that the flagellum is only driven by air flow.</a:t>
            </a:r>
          </a:p>
          <a:p>
            <a:r>
              <a:rPr lang="en-US" sz="1200" b="0" i="0" u="none" strike="noStrike" kern="1200" baseline="0" dirty="0" smtClean="0">
                <a:solidFill>
                  <a:schemeClr val="tx1"/>
                </a:solidFill>
                <a:latin typeface="+mn-lt"/>
                <a:ea typeface="+mn-ea"/>
                <a:cs typeface="+mn-cs"/>
              </a:rPr>
              <a:t>B. </a:t>
            </a:r>
            <a:r>
              <a:rPr lang="en-US" sz="1200" b="0" i="0" u="none" strike="noStrike" kern="1200" baseline="0" dirty="0" err="1" smtClean="0">
                <a:solidFill>
                  <a:schemeClr val="tx1"/>
                </a:solidFill>
                <a:latin typeface="+mn-lt"/>
                <a:ea typeface="+mn-ea"/>
                <a:cs typeface="+mn-cs"/>
              </a:rPr>
              <a:t>Flagellar</a:t>
            </a:r>
            <a:r>
              <a:rPr lang="en-US" sz="1200" b="0" i="0" u="none" strike="noStrike" kern="1200" baseline="0" dirty="0" smtClean="0">
                <a:solidFill>
                  <a:schemeClr val="tx1"/>
                </a:solidFill>
                <a:latin typeface="+mn-lt"/>
                <a:ea typeface="+mn-ea"/>
                <a:cs typeface="+mn-cs"/>
              </a:rPr>
              <a:t> vibration amplitude as a function of the voltage amplitude of a 40 Hz sinusoid fed to an electrostatic probe placed at a distance of 2 mm from the bee’s head. Statistics: uncharged versus charged bodies differ significantly (</a:t>
            </a:r>
            <a:r>
              <a:rPr lang="en-US" sz="1200" b="0" i="0" u="none" strike="noStrike" kern="1200" baseline="0" dirty="0" err="1" smtClean="0">
                <a:solidFill>
                  <a:schemeClr val="tx1"/>
                </a:solidFill>
                <a:latin typeface="+mn-lt"/>
                <a:ea typeface="+mn-ea"/>
                <a:cs typeface="+mn-cs"/>
              </a:rPr>
              <a:t>d.f.</a:t>
            </a:r>
            <a:r>
              <a:rPr lang="en-US" sz="1200" b="0" i="0" u="none" strike="noStrike" kern="1200" baseline="0" dirty="0" smtClean="0">
                <a:solidFill>
                  <a:schemeClr val="tx1"/>
                </a:solidFill>
                <a:latin typeface="+mn-lt"/>
                <a:ea typeface="+mn-ea"/>
                <a:cs typeface="+mn-cs"/>
              </a:rPr>
              <a:t> ¼ 1, </a:t>
            </a:r>
            <a:r>
              <a:rPr lang="en-US" sz="1200" b="0" i="0" u="none" strike="noStrike" kern="1200" baseline="0" dirty="0" err="1" smtClean="0">
                <a:solidFill>
                  <a:schemeClr val="tx1"/>
                </a:solidFill>
                <a:latin typeface="+mn-lt"/>
                <a:ea typeface="+mn-ea"/>
                <a:cs typeface="+mn-cs"/>
              </a:rPr>
              <a:t>d.f.error</a:t>
            </a:r>
            <a:r>
              <a:rPr lang="en-US" sz="1200" b="0" i="0" u="none" strike="noStrike" kern="1200" baseline="0" dirty="0" smtClean="0">
                <a:solidFill>
                  <a:schemeClr val="tx1"/>
                </a:solidFill>
                <a:latin typeface="+mn-lt"/>
                <a:ea typeface="+mn-ea"/>
                <a:cs typeface="+mn-cs"/>
              </a:rPr>
              <a:t> ¼ 6, F ¼ 8.15, p , 0.029, ANOVA for repeated measures).</a:t>
            </a:r>
            <a:endParaRPr lang="en-US" dirty="0" smtClean="0"/>
          </a:p>
          <a:p>
            <a:r>
              <a:rPr lang="en-US" dirty="0" smtClean="0"/>
              <a:t>At frequencies below</a:t>
            </a:r>
            <a:r>
              <a:rPr lang="en-US" baseline="0" dirty="0" smtClean="0"/>
              <a:t> 50 Hz the acoustic force fails completely due to an “acoustic shortcut”.</a:t>
            </a:r>
            <a:r>
              <a:rPr lang="en-US" dirty="0" smtClean="0"/>
              <a:t> </a:t>
            </a:r>
            <a:r>
              <a:rPr lang="en-US" dirty="0" smtClean="0"/>
              <a:t>The Waggle</a:t>
            </a:r>
            <a:r>
              <a:rPr lang="en-US" baseline="0" dirty="0" smtClean="0"/>
              <a:t> frequency is about 16 to 20 Hz. </a:t>
            </a:r>
            <a:endParaRPr lang="en-US" dirty="0"/>
          </a:p>
        </p:txBody>
      </p:sp>
      <p:sp>
        <p:nvSpPr>
          <p:cNvPr id="4" name="Slide Number Placeholder 3"/>
          <p:cNvSpPr>
            <a:spLocks noGrp="1"/>
          </p:cNvSpPr>
          <p:nvPr>
            <p:ph type="sldNum" sz="quarter" idx="10"/>
          </p:nvPr>
        </p:nvSpPr>
        <p:spPr/>
        <p:txBody>
          <a:bodyPr/>
          <a:lstStyle/>
          <a:p>
            <a:fld id="{7C461308-0F0D-42BF-9CD2-BB2A2B6E0B5C}" type="slidenum">
              <a:rPr lang="en-US" smtClean="0"/>
              <a:t>6</a:t>
            </a:fld>
            <a:endParaRPr lang="en-US"/>
          </a:p>
        </p:txBody>
      </p:sp>
    </p:spTree>
    <p:extLst>
      <p:ext uri="{BB962C8B-B14F-4D97-AF65-F5344CB8AC3E}">
        <p14:creationId xmlns:p14="http://schemas.microsoft.com/office/powerpoint/2010/main" val="3533329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maximum Coulomb force is achieved by a four-layer wing</a:t>
            </a:r>
            <a:r>
              <a:rPr lang="en-US" baseline="0" dirty="0" smtClean="0"/>
              <a:t> which carries 4 times the charge of a single surface under natural condition in front of a hive.</a:t>
            </a:r>
            <a:endParaRPr lang="en-US" dirty="0" smtClean="0"/>
          </a:p>
          <a:p>
            <a:endParaRPr lang="en-US" dirty="0" smtClean="0"/>
          </a:p>
          <a:p>
            <a:r>
              <a:rPr lang="en-US" dirty="0" smtClean="0"/>
              <a:t>Signal</a:t>
            </a:r>
            <a:r>
              <a:rPr lang="en-US" baseline="0" dirty="0" smtClean="0"/>
              <a:t> amplitudes of electrodes on top of the comb decrease easily by a factor of 20 when the humidity increase during a rain </a:t>
            </a:r>
            <a:r>
              <a:rPr lang="en-US" baseline="0" dirty="0" smtClean="0"/>
              <a:t>fall. </a:t>
            </a:r>
            <a:endParaRPr lang="en-US" dirty="0"/>
          </a:p>
        </p:txBody>
      </p:sp>
      <p:sp>
        <p:nvSpPr>
          <p:cNvPr id="4" name="Slide Number Placeholder 3"/>
          <p:cNvSpPr>
            <a:spLocks noGrp="1"/>
          </p:cNvSpPr>
          <p:nvPr>
            <p:ph type="sldNum" sz="quarter" idx="10"/>
          </p:nvPr>
        </p:nvSpPr>
        <p:spPr/>
        <p:txBody>
          <a:bodyPr/>
          <a:lstStyle/>
          <a:p>
            <a:fld id="{7C461308-0F0D-42BF-9CD2-BB2A2B6E0B5C}" type="slidenum">
              <a:rPr lang="en-US" smtClean="0"/>
              <a:t>7</a:t>
            </a:fld>
            <a:endParaRPr lang="en-US"/>
          </a:p>
        </p:txBody>
      </p:sp>
    </p:spTree>
    <p:extLst>
      <p:ext uri="{BB962C8B-B14F-4D97-AF65-F5344CB8AC3E}">
        <p14:creationId xmlns:p14="http://schemas.microsoft.com/office/powerpoint/2010/main" val="765701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This </a:t>
            </a:r>
            <a:r>
              <a:rPr lang="en-US" dirty="0" smtClean="0"/>
              <a:t>very slow movement of a piece of charged Styrofoam</a:t>
            </a:r>
            <a:r>
              <a:rPr lang="en-US" baseline="0" dirty="0" smtClean="0"/>
              <a:t> has absolutely no acoustic component, but can clearly be used to elicit the proboscis extension reflex of the bee according to Pavlov’s conditioning </a:t>
            </a:r>
            <a:r>
              <a:rPr lang="en-US" baseline="0" dirty="0" smtClean="0"/>
              <a:t>paradigm in a test after 24 hours. </a:t>
            </a:r>
            <a:r>
              <a:rPr lang="en-US" baseline="0" dirty="0" smtClean="0"/>
              <a:t>An identical uncharged piece of Styrofoam fails to elicit a response.</a:t>
            </a:r>
            <a:endParaRPr lang="en-US" dirty="0"/>
          </a:p>
        </p:txBody>
      </p:sp>
      <p:sp>
        <p:nvSpPr>
          <p:cNvPr id="4" name="Slide Number Placeholder 3"/>
          <p:cNvSpPr>
            <a:spLocks noGrp="1"/>
          </p:cNvSpPr>
          <p:nvPr>
            <p:ph type="sldNum" sz="quarter" idx="10"/>
          </p:nvPr>
        </p:nvSpPr>
        <p:spPr/>
        <p:txBody>
          <a:bodyPr/>
          <a:lstStyle/>
          <a:p>
            <a:fld id="{7C461308-0F0D-42BF-9CD2-BB2A2B6E0B5C}" type="slidenum">
              <a:rPr lang="en-US" smtClean="0"/>
              <a:t>8</a:t>
            </a:fld>
            <a:endParaRPr lang="en-US"/>
          </a:p>
        </p:txBody>
      </p:sp>
    </p:spTree>
    <p:extLst>
      <p:ext uri="{BB962C8B-B14F-4D97-AF65-F5344CB8AC3E}">
        <p14:creationId xmlns:p14="http://schemas.microsoft.com/office/powerpoint/2010/main" val="3788075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So, what role</a:t>
            </a:r>
            <a:r>
              <a:rPr lang="en-US" baseline="0" dirty="0" smtClean="0"/>
              <a:t> do electric signals play in dance communication? Using a potassium chloride sensor you can record the electric signal components of a dance. The dance comprises 2 components: a low-frequency component caused by the abdomen and a high-frequency component caused by the wings. The number of pulses code for the distance to the food source, in this particular case 24 whirring pulses, each of which signals 30 meters.</a:t>
            </a:r>
            <a:endParaRPr lang="en-US" dirty="0" smtClean="0"/>
          </a:p>
          <a:p>
            <a:endParaRPr lang="en-US" dirty="0" smtClean="0"/>
          </a:p>
          <a:p>
            <a:r>
              <a:rPr lang="en-US" dirty="0" smtClean="0"/>
              <a:t>F</a:t>
            </a:r>
            <a:r>
              <a:rPr lang="en-US" sz="800" dirty="0" smtClean="0"/>
              <a:t>0 16.67 Hz   T0 60msec Abdomen  left/right</a:t>
            </a:r>
            <a:r>
              <a:rPr lang="en-US" sz="800" baseline="0" dirty="0" smtClean="0"/>
              <a:t> </a:t>
            </a:r>
            <a:r>
              <a:rPr lang="en-US" sz="800" dirty="0" smtClean="0"/>
              <a:t>T2 30msec  coding 30m per left or right waggle       1km 33 pulses a 30m or 16.67 pulses a 60m  </a:t>
            </a:r>
            <a:endParaRPr lang="en-US" sz="800" dirty="0"/>
          </a:p>
        </p:txBody>
      </p:sp>
      <p:sp>
        <p:nvSpPr>
          <p:cNvPr id="4" name="Slide Number Placeholder 3"/>
          <p:cNvSpPr>
            <a:spLocks noGrp="1"/>
          </p:cNvSpPr>
          <p:nvPr>
            <p:ph type="sldNum" sz="quarter" idx="10"/>
          </p:nvPr>
        </p:nvSpPr>
        <p:spPr/>
        <p:txBody>
          <a:bodyPr/>
          <a:lstStyle/>
          <a:p>
            <a:fld id="{7C461308-0F0D-42BF-9CD2-BB2A2B6E0B5C}" type="slidenum">
              <a:rPr lang="en-US" smtClean="0"/>
              <a:t>9</a:t>
            </a:fld>
            <a:endParaRPr lang="en-US"/>
          </a:p>
        </p:txBody>
      </p:sp>
    </p:spTree>
    <p:extLst>
      <p:ext uri="{BB962C8B-B14F-4D97-AF65-F5344CB8AC3E}">
        <p14:creationId xmlns:p14="http://schemas.microsoft.com/office/powerpoint/2010/main" val="2029743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83BD15-CF20-41C0-BB30-ACCE98070C59}" type="datetimeFigureOut">
              <a:rPr lang="en-US" smtClean="0"/>
              <a:pPr/>
              <a:t>10/22/2014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BE7E42-17F8-4A83-9B63-DBD043DF288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83BD15-CF20-41C0-BB30-ACCE98070C59}" type="datetimeFigureOut">
              <a:rPr lang="en-US" smtClean="0"/>
              <a:pPr/>
              <a:t>10/22/2014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BE7E42-17F8-4A83-9B63-DBD043DF288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83BD15-CF20-41C0-BB30-ACCE98070C59}" type="datetimeFigureOut">
              <a:rPr lang="en-US" smtClean="0"/>
              <a:pPr/>
              <a:t>10/22/2014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BE7E42-17F8-4A83-9B63-DBD043DF288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83BD15-CF20-41C0-BB30-ACCE98070C59}" type="datetimeFigureOut">
              <a:rPr lang="en-US" smtClean="0"/>
              <a:pPr/>
              <a:t>10/22/2014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BE7E42-17F8-4A83-9B63-DBD043DF288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83BD15-CF20-41C0-BB30-ACCE98070C59}" type="datetimeFigureOut">
              <a:rPr lang="en-US" smtClean="0"/>
              <a:pPr/>
              <a:t>10/22/2014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BE7E42-17F8-4A83-9B63-DBD043DF288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83BD15-CF20-41C0-BB30-ACCE98070C59}" type="datetimeFigureOut">
              <a:rPr lang="en-US" smtClean="0"/>
              <a:pPr/>
              <a:t>10/22/2014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BE7E42-17F8-4A83-9B63-DBD043DF288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83BD15-CF20-41C0-BB30-ACCE98070C59}" type="datetimeFigureOut">
              <a:rPr lang="en-US" smtClean="0"/>
              <a:pPr/>
              <a:t>10/22/2014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BE7E42-17F8-4A83-9B63-DBD043DF288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83BD15-CF20-41C0-BB30-ACCE98070C59}" type="datetimeFigureOut">
              <a:rPr lang="en-US" smtClean="0"/>
              <a:pPr/>
              <a:t>10/22/2014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BE7E42-17F8-4A83-9B63-DBD043DF288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83BD15-CF20-41C0-BB30-ACCE98070C59}" type="datetimeFigureOut">
              <a:rPr lang="en-US" smtClean="0"/>
              <a:pPr/>
              <a:t>10/22/2014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BE7E42-17F8-4A83-9B63-DBD043DF288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83BD15-CF20-41C0-BB30-ACCE98070C59}" type="datetimeFigureOut">
              <a:rPr lang="en-US" smtClean="0"/>
              <a:pPr/>
              <a:t>10/22/2014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BE7E42-17F8-4A83-9B63-DBD043DF288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83BD15-CF20-41C0-BB30-ACCE98070C59}" type="datetimeFigureOut">
              <a:rPr lang="en-US" smtClean="0"/>
              <a:pPr/>
              <a:t>10/22/2014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BE7E42-17F8-4A83-9B63-DBD043DF288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83BD15-CF20-41C0-BB30-ACCE98070C59}" type="datetimeFigureOut">
              <a:rPr lang="en-US" smtClean="0"/>
              <a:pPr/>
              <a:t>10/22/2014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E7E42-17F8-4A83-9B63-DBD043DF288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2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1.emf"/><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29.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hyperlink" Target="http://192.168.1.240/column/signals_from_bee.html" TargetMode="Externa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hyperlink" Target="http://192.168.1.240/column/movement_of_flagellum.html"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8.jpeg"/><Relationship Id="rId7"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578200"/>
            <a:ext cx="7772400" cy="2285999"/>
          </a:xfrm>
        </p:spPr>
        <p:txBody>
          <a:bodyPr/>
          <a:lstStyle/>
          <a:p>
            <a:r>
              <a:rPr lang="en-US" dirty="0" smtClean="0"/>
              <a:t>Reception &amp; learning of electric fields in bees</a:t>
            </a:r>
            <a:endParaRPr lang="en-US" dirty="0"/>
          </a:p>
        </p:txBody>
      </p:sp>
      <p:sp>
        <p:nvSpPr>
          <p:cNvPr id="3" name="Subtitle 2"/>
          <p:cNvSpPr>
            <a:spLocks noGrp="1"/>
          </p:cNvSpPr>
          <p:nvPr>
            <p:ph type="subTitle" idx="1"/>
          </p:nvPr>
        </p:nvSpPr>
        <p:spPr>
          <a:xfrm>
            <a:off x="6324600" y="5229998"/>
            <a:ext cx="1676400" cy="838200"/>
          </a:xfrm>
        </p:spPr>
        <p:txBody>
          <a:bodyPr>
            <a:normAutofit/>
          </a:bodyPr>
          <a:lstStyle/>
          <a:p>
            <a:r>
              <a:rPr lang="en-US" sz="1400" dirty="0"/>
              <a:t>U. </a:t>
            </a:r>
            <a:r>
              <a:rPr lang="en-US" sz="1400" dirty="0" err="1"/>
              <a:t>Warnke</a:t>
            </a:r>
            <a:r>
              <a:rPr lang="en-US" sz="1400" dirty="0"/>
              <a:t> 1968</a:t>
            </a:r>
          </a:p>
          <a:p>
            <a:r>
              <a:rPr lang="en-US" sz="1200" dirty="0"/>
              <a:t>C</a:t>
            </a:r>
            <a:r>
              <a:rPr lang="en-US" sz="1200" baseline="-25000" dirty="0"/>
              <a:t>s</a:t>
            </a:r>
            <a:r>
              <a:rPr lang="en-US" sz="1200" dirty="0"/>
              <a:t>-Aerosol flux of a charged bee</a:t>
            </a:r>
          </a:p>
          <a:p>
            <a:endParaRPr lang="en-US" sz="1400" dirty="0"/>
          </a:p>
        </p:txBody>
      </p:sp>
      <p:pic>
        <p:nvPicPr>
          <p:cNvPr id="4" name="Picture 3" descr="Warnke-electric-bee-1.jpg"/>
          <p:cNvPicPr>
            <a:picLocks noChangeAspect="1"/>
          </p:cNvPicPr>
          <p:nvPr/>
        </p:nvPicPr>
        <p:blipFill>
          <a:blip r:embed="rId3" cstate="print"/>
          <a:stretch>
            <a:fillRect/>
          </a:stretch>
        </p:blipFill>
        <p:spPr>
          <a:xfrm>
            <a:off x="1295400" y="2792847"/>
            <a:ext cx="4873617" cy="3275351"/>
          </a:xfrm>
          <a:prstGeom prst="rect">
            <a:avLst/>
          </a:prstGeom>
        </p:spPr>
      </p:pic>
      <p:sp>
        <p:nvSpPr>
          <p:cNvPr id="5" name="TextBox 4"/>
          <p:cNvSpPr txBox="1"/>
          <p:nvPr/>
        </p:nvSpPr>
        <p:spPr>
          <a:xfrm>
            <a:off x="7162800" y="3216102"/>
            <a:ext cx="3962400" cy="1661993"/>
          </a:xfrm>
          <a:prstGeom prst="rect">
            <a:avLst/>
          </a:prstGeom>
          <a:noFill/>
        </p:spPr>
        <p:txBody>
          <a:bodyPr wrap="square" rtlCol="0">
            <a:spAutoFit/>
          </a:bodyPr>
          <a:lstStyle/>
          <a:p>
            <a:r>
              <a:rPr lang="en-US" dirty="0">
                <a:latin typeface="Arial" pitchFamily="34" charset="0"/>
                <a:cs typeface="Arial" pitchFamily="34" charset="0"/>
              </a:rPr>
              <a:t>The fact that insects carry an electric charge is well known.</a:t>
            </a:r>
          </a:p>
          <a:p>
            <a:endParaRPr lang="en-US" dirty="0">
              <a:latin typeface="Arial" pitchFamily="34" charset="0"/>
              <a:cs typeface="Arial" pitchFamily="34" charset="0"/>
            </a:endParaRPr>
          </a:p>
          <a:p>
            <a:r>
              <a:rPr lang="en-US" sz="2400" dirty="0">
                <a:solidFill>
                  <a:srgbClr val="FF0000"/>
                </a:solidFill>
                <a:latin typeface="Arial" pitchFamily="34" charset="0"/>
                <a:cs typeface="Arial" pitchFamily="34" charset="0"/>
              </a:rPr>
              <a:t>But what is its relevance for the animal?</a:t>
            </a:r>
            <a:endParaRPr lang="en-US" sz="2000"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9252" y="685800"/>
            <a:ext cx="7994496" cy="584775"/>
          </a:xfrm>
          <a:prstGeom prst="rect">
            <a:avLst/>
          </a:prstGeom>
          <a:noFill/>
        </p:spPr>
        <p:txBody>
          <a:bodyPr wrap="none" rtlCol="0">
            <a:spAutoFit/>
          </a:bodyPr>
          <a:lstStyle/>
          <a:p>
            <a:r>
              <a:rPr lang="en-US" sz="3200" dirty="0">
                <a:latin typeface="Arial" pitchFamily="34" charset="0"/>
                <a:cs typeface="Arial" pitchFamily="34" charset="0"/>
              </a:rPr>
              <a:t>Circular formation during the waggle dance</a:t>
            </a:r>
          </a:p>
        </p:txBody>
      </p:sp>
      <p:pic>
        <p:nvPicPr>
          <p:cNvPr id="4" name="dance-movi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1748" y="1524000"/>
            <a:ext cx="8382000" cy="47148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22727">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553200" y="1647755"/>
            <a:ext cx="4283789" cy="523220"/>
          </a:xfrm>
          <a:prstGeom prst="rect">
            <a:avLst/>
          </a:prstGeom>
          <a:noFill/>
        </p:spPr>
        <p:txBody>
          <a:bodyPr wrap="square" rtlCol="0">
            <a:spAutoFit/>
          </a:bodyPr>
          <a:lstStyle/>
          <a:p>
            <a:r>
              <a:rPr lang="en-US" dirty="0" smtClean="0"/>
              <a:t>Reading the dance vector 330     1440 m</a:t>
            </a:r>
            <a:r>
              <a:rPr lang="en-US" sz="1000" dirty="0" smtClean="0"/>
              <a:t>     transformed according to the time course of the day for the sun</a:t>
            </a:r>
          </a:p>
        </p:txBody>
      </p:sp>
      <p:sp>
        <p:nvSpPr>
          <p:cNvPr id="2" name="TextBox 1"/>
          <p:cNvSpPr txBox="1"/>
          <p:nvPr/>
        </p:nvSpPr>
        <p:spPr>
          <a:xfrm>
            <a:off x="1996291" y="388753"/>
            <a:ext cx="9426152" cy="954107"/>
          </a:xfrm>
          <a:prstGeom prst="rect">
            <a:avLst/>
          </a:prstGeom>
          <a:noFill/>
        </p:spPr>
        <p:txBody>
          <a:bodyPr wrap="square" rtlCol="0">
            <a:spAutoFit/>
          </a:bodyPr>
          <a:lstStyle/>
          <a:p>
            <a:r>
              <a:rPr lang="en-US" sz="2800" dirty="0" smtClean="0">
                <a:latin typeface="Arial" pitchFamily="34" charset="0"/>
                <a:cs typeface="Arial" pitchFamily="34" charset="0"/>
              </a:rPr>
              <a:t>Reading the dance vectors </a:t>
            </a:r>
            <a:r>
              <a:rPr lang="en-US" sz="2800" dirty="0">
                <a:latin typeface="Arial" pitchFamily="34" charset="0"/>
                <a:cs typeface="Arial" pitchFamily="34" charset="0"/>
              </a:rPr>
              <a:t>recorded by an</a:t>
            </a:r>
          </a:p>
          <a:p>
            <a:r>
              <a:rPr lang="en-US" sz="2800" dirty="0">
                <a:latin typeface="Arial" pitchFamily="34" charset="0"/>
                <a:cs typeface="Arial" pitchFamily="34" charset="0"/>
              </a:rPr>
              <a:t> electric </a:t>
            </a:r>
            <a:r>
              <a:rPr lang="en-US" sz="2800" dirty="0" smtClean="0">
                <a:latin typeface="Arial" pitchFamily="34" charset="0"/>
                <a:cs typeface="Arial" pitchFamily="34" charset="0"/>
              </a:rPr>
              <a:t>‘camera’ </a:t>
            </a:r>
            <a:r>
              <a:rPr lang="en-US" sz="2800" dirty="0">
                <a:latin typeface="Arial" pitchFamily="34" charset="0"/>
                <a:cs typeface="Arial" pitchFamily="34" charset="0"/>
              </a:rPr>
              <a:t>with 32 </a:t>
            </a:r>
            <a:r>
              <a:rPr lang="en-US" sz="2800" dirty="0" smtClean="0">
                <a:latin typeface="Arial" pitchFamily="34" charset="0"/>
                <a:cs typeface="Arial" pitchFamily="34" charset="0"/>
              </a:rPr>
              <a:t>pixels (electrodes)</a:t>
            </a:r>
            <a:endParaRPr lang="en-US" sz="2800" dirty="0"/>
          </a:p>
        </p:txBody>
      </p:sp>
      <p:pic>
        <p:nvPicPr>
          <p:cNvPr id="5" name="Picture 4" descr="point source-3.jpg"/>
          <p:cNvPicPr>
            <a:picLocks noChangeAspect="1"/>
          </p:cNvPicPr>
          <p:nvPr/>
        </p:nvPicPr>
        <p:blipFill>
          <a:blip r:embed="rId3" cstate="print"/>
          <a:stretch>
            <a:fillRect/>
          </a:stretch>
        </p:blipFill>
        <p:spPr>
          <a:xfrm>
            <a:off x="685800" y="3810000"/>
            <a:ext cx="2819400" cy="2391329"/>
          </a:xfrm>
          <a:prstGeom prst="rect">
            <a:avLst/>
          </a:prstGeom>
        </p:spPr>
      </p:pic>
      <p:pic>
        <p:nvPicPr>
          <p:cNvPr id="7" name="Picture 6" descr="favicon-1.png"/>
          <p:cNvPicPr>
            <a:picLocks noChangeAspect="1"/>
          </p:cNvPicPr>
          <p:nvPr/>
        </p:nvPicPr>
        <p:blipFill>
          <a:blip r:embed="rId4" cstate="print"/>
          <a:stretch>
            <a:fillRect/>
          </a:stretch>
        </p:blipFill>
        <p:spPr>
          <a:xfrm rot="20183921">
            <a:off x="5105400" y="3962400"/>
            <a:ext cx="2107276" cy="2133600"/>
          </a:xfrm>
          <a:prstGeom prst="rect">
            <a:avLst/>
          </a:prstGeom>
        </p:spPr>
      </p:pic>
      <p:sp>
        <p:nvSpPr>
          <p:cNvPr id="8" name="TextBox 7"/>
          <p:cNvSpPr txBox="1"/>
          <p:nvPr/>
        </p:nvSpPr>
        <p:spPr>
          <a:xfrm>
            <a:off x="716028" y="2596773"/>
            <a:ext cx="1983235" cy="1261884"/>
          </a:xfrm>
          <a:prstGeom prst="rect">
            <a:avLst/>
          </a:prstGeom>
          <a:noFill/>
        </p:spPr>
        <p:txBody>
          <a:bodyPr wrap="none" rtlCol="0">
            <a:spAutoFit/>
          </a:bodyPr>
          <a:lstStyle/>
          <a:p>
            <a:r>
              <a:rPr lang="en-US" dirty="0" smtClean="0"/>
              <a:t>Single fanning bee</a:t>
            </a:r>
          </a:p>
          <a:p>
            <a:r>
              <a:rPr lang="en-US" dirty="0" smtClean="0"/>
              <a:t> as a point source</a:t>
            </a:r>
          </a:p>
          <a:p>
            <a:r>
              <a:rPr lang="en-US" sz="1000" dirty="0"/>
              <a:t> </a:t>
            </a:r>
            <a:endParaRPr lang="en-US" sz="1000" dirty="0" smtClean="0"/>
          </a:p>
          <a:p>
            <a:r>
              <a:rPr lang="en-US" sz="1000" dirty="0"/>
              <a:t>T</a:t>
            </a:r>
            <a:r>
              <a:rPr lang="en-US" sz="1000" dirty="0" smtClean="0"/>
              <a:t>he signal strength drops to ~ 25%</a:t>
            </a:r>
          </a:p>
          <a:p>
            <a:r>
              <a:rPr lang="en-US" sz="1000" dirty="0" smtClean="0"/>
              <a:t> according to Coulomb’ laws over</a:t>
            </a:r>
          </a:p>
          <a:p>
            <a:r>
              <a:rPr lang="en-US" sz="1000" dirty="0" smtClean="0"/>
              <a:t> a distance of  one cm</a:t>
            </a:r>
            <a:endParaRPr lang="en-US" sz="1000" dirty="0"/>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5200" y="3550880"/>
            <a:ext cx="4114800" cy="2909567"/>
          </a:xfrm>
          <a:prstGeom prst="rect">
            <a:avLst/>
          </a:prstGeom>
        </p:spPr>
      </p:pic>
      <p:cxnSp>
        <p:nvCxnSpPr>
          <p:cNvPr id="15" name="Straight Arrow Connector 14"/>
          <p:cNvCxnSpPr/>
          <p:nvPr/>
        </p:nvCxnSpPr>
        <p:spPr>
          <a:xfrm flipH="1" flipV="1">
            <a:off x="8508077" y="4038601"/>
            <a:ext cx="559723" cy="76199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8" name="TextBox 17"/>
          <p:cNvSpPr txBox="1"/>
          <p:nvPr/>
        </p:nvSpPr>
        <p:spPr>
          <a:xfrm>
            <a:off x="3962400" y="3153361"/>
            <a:ext cx="3429000" cy="800219"/>
          </a:xfrm>
          <a:prstGeom prst="rect">
            <a:avLst/>
          </a:prstGeom>
          <a:noFill/>
        </p:spPr>
        <p:txBody>
          <a:bodyPr wrap="square" rtlCol="0">
            <a:spAutoFit/>
          </a:bodyPr>
          <a:lstStyle/>
          <a:p>
            <a:r>
              <a:rPr lang="en-US" dirty="0" smtClean="0"/>
              <a:t>Capacitive coupling between dancer and 3 followers </a:t>
            </a:r>
          </a:p>
          <a:p>
            <a:r>
              <a:rPr lang="en-US" sz="1000" dirty="0" smtClean="0"/>
              <a:t>as a consequence of the bee’s </a:t>
            </a:r>
            <a:r>
              <a:rPr lang="en-US" sz="1000" dirty="0" err="1" smtClean="0"/>
              <a:t>haemolymph</a:t>
            </a:r>
            <a:r>
              <a:rPr lang="en-US" sz="1000" dirty="0" smtClean="0"/>
              <a:t> (permittivity ~ 80)</a:t>
            </a:r>
            <a:endParaRPr lang="en-US" sz="1000" dirty="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02000" y="2328375"/>
            <a:ext cx="3496057" cy="791047"/>
          </a:xfrm>
          <a:prstGeom prst="rect">
            <a:avLst/>
          </a:prstGeom>
        </p:spPr>
      </p:pic>
      <p:cxnSp>
        <p:nvCxnSpPr>
          <p:cNvPr id="9" name="Straight Connector 8"/>
          <p:cNvCxnSpPr/>
          <p:nvPr/>
        </p:nvCxnSpPr>
        <p:spPr>
          <a:xfrm>
            <a:off x="8640200" y="2968236"/>
            <a:ext cx="0" cy="304800"/>
          </a:xfrm>
          <a:prstGeom prst="line">
            <a:avLst/>
          </a:prstGeom>
        </p:spPr>
        <p:style>
          <a:lnRef idx="3">
            <a:schemeClr val="accent1"/>
          </a:lnRef>
          <a:fillRef idx="0">
            <a:schemeClr val="accent1"/>
          </a:fillRef>
          <a:effectRef idx="2">
            <a:schemeClr val="accent1"/>
          </a:effectRef>
          <a:fontRef idx="minor">
            <a:schemeClr val="tx1"/>
          </a:fontRef>
        </p:style>
      </p:cxnSp>
      <p:cxnSp>
        <p:nvCxnSpPr>
          <p:cNvPr id="12" name="Straight Connector 11"/>
          <p:cNvCxnSpPr/>
          <p:nvPr/>
        </p:nvCxnSpPr>
        <p:spPr>
          <a:xfrm>
            <a:off x="10240400" y="2892036"/>
            <a:ext cx="0" cy="381000"/>
          </a:xfrm>
          <a:prstGeom prst="line">
            <a:avLst/>
          </a:prstGeom>
        </p:spPr>
        <p:style>
          <a:lnRef idx="3">
            <a:schemeClr val="accent1"/>
          </a:lnRef>
          <a:fillRef idx="0">
            <a:schemeClr val="accent1"/>
          </a:fillRef>
          <a:effectRef idx="2">
            <a:schemeClr val="accent1"/>
          </a:effectRef>
          <a:fontRef idx="minor">
            <a:schemeClr val="tx1"/>
          </a:fontRef>
        </p:style>
      </p:cxnSp>
      <p:sp>
        <p:nvSpPr>
          <p:cNvPr id="14" name="TextBox 13"/>
          <p:cNvSpPr txBox="1"/>
          <p:nvPr/>
        </p:nvSpPr>
        <p:spPr>
          <a:xfrm>
            <a:off x="8684137" y="2932711"/>
            <a:ext cx="1402948" cy="461665"/>
          </a:xfrm>
          <a:prstGeom prst="rect">
            <a:avLst/>
          </a:prstGeom>
          <a:noFill/>
        </p:spPr>
        <p:txBody>
          <a:bodyPr wrap="none" rtlCol="0">
            <a:spAutoFit/>
          </a:bodyPr>
          <a:lstStyle/>
          <a:p>
            <a:r>
              <a:rPr lang="en-US" sz="1200" dirty="0" smtClean="0"/>
              <a:t>24 abdomen pulses</a:t>
            </a:r>
          </a:p>
          <a:p>
            <a:r>
              <a:rPr lang="en-US" sz="1200" dirty="0" smtClean="0"/>
              <a:t> coding 24 x 60m</a:t>
            </a:r>
            <a:endParaRPr lang="en-US" sz="1200" dirty="0"/>
          </a:p>
        </p:txBody>
      </p:sp>
      <p:sp>
        <p:nvSpPr>
          <p:cNvPr id="16" name="TextBox 15"/>
          <p:cNvSpPr txBox="1"/>
          <p:nvPr/>
        </p:nvSpPr>
        <p:spPr>
          <a:xfrm>
            <a:off x="7912925" y="4234934"/>
            <a:ext cx="535724" cy="369332"/>
          </a:xfrm>
          <a:prstGeom prst="rect">
            <a:avLst/>
          </a:prstGeom>
          <a:noFill/>
        </p:spPr>
        <p:txBody>
          <a:bodyPr wrap="none" rtlCol="0">
            <a:spAutoFit/>
          </a:bodyPr>
          <a:lstStyle/>
          <a:p>
            <a:r>
              <a:rPr lang="en-US" dirty="0" smtClean="0"/>
              <a:t>330</a:t>
            </a:r>
            <a:endParaRPr lang="en-US" dirty="0"/>
          </a:p>
        </p:txBody>
      </p:sp>
      <p:sp>
        <p:nvSpPr>
          <p:cNvPr id="17" name="TextBox 16"/>
          <p:cNvSpPr txBox="1"/>
          <p:nvPr/>
        </p:nvSpPr>
        <p:spPr>
          <a:xfrm>
            <a:off x="8273017" y="4103804"/>
            <a:ext cx="306494" cy="369332"/>
          </a:xfrm>
          <a:prstGeom prst="rect">
            <a:avLst/>
          </a:prstGeom>
          <a:noFill/>
        </p:spPr>
        <p:txBody>
          <a:bodyPr wrap="none" rtlCol="0">
            <a:spAutoFit/>
          </a:bodyPr>
          <a:lstStyle/>
          <a:p>
            <a:r>
              <a:rPr lang="en-US" dirty="0" smtClean="0"/>
              <a:t>o</a:t>
            </a:r>
            <a:endParaRPr lang="en-US" dirty="0"/>
          </a:p>
        </p:txBody>
      </p:sp>
      <p:sp>
        <p:nvSpPr>
          <p:cNvPr id="19" name="TextBox 18"/>
          <p:cNvSpPr txBox="1"/>
          <p:nvPr/>
        </p:nvSpPr>
        <p:spPr>
          <a:xfrm>
            <a:off x="9329561" y="1555759"/>
            <a:ext cx="306494" cy="369332"/>
          </a:xfrm>
          <a:prstGeom prst="rect">
            <a:avLst/>
          </a:prstGeom>
          <a:noFill/>
        </p:spPr>
        <p:txBody>
          <a:bodyPr wrap="none" rtlCol="0">
            <a:spAutoFit/>
          </a:bodyPr>
          <a:lstStyle/>
          <a:p>
            <a:r>
              <a:rPr lang="en-US" dirty="0" smtClean="0"/>
              <a:t>o</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381000"/>
            <a:ext cx="4572000" cy="6436196"/>
          </a:xfrm>
          <a:prstGeom prst="rect">
            <a:avLst/>
          </a:prstGeom>
        </p:spPr>
      </p:pic>
      <p:sp>
        <p:nvSpPr>
          <p:cNvPr id="3" name="TextBox 2"/>
          <p:cNvSpPr txBox="1"/>
          <p:nvPr/>
        </p:nvSpPr>
        <p:spPr>
          <a:xfrm>
            <a:off x="6248400" y="1187284"/>
            <a:ext cx="6096000" cy="523220"/>
          </a:xfrm>
          <a:prstGeom prst="rect">
            <a:avLst/>
          </a:prstGeom>
          <a:noFill/>
        </p:spPr>
        <p:txBody>
          <a:bodyPr wrap="square" rtlCol="0">
            <a:spAutoFit/>
          </a:bodyPr>
          <a:lstStyle/>
          <a:p>
            <a:r>
              <a:rPr lang="en-US" sz="2800" dirty="0" smtClean="0"/>
              <a:t>Fingerprints of activities on the comb</a:t>
            </a:r>
            <a:endParaRPr lang="en-US" sz="2800" dirty="0"/>
          </a:p>
        </p:txBody>
      </p:sp>
      <p:sp>
        <p:nvSpPr>
          <p:cNvPr id="6" name="TextBox 5"/>
          <p:cNvSpPr txBox="1"/>
          <p:nvPr/>
        </p:nvSpPr>
        <p:spPr>
          <a:xfrm>
            <a:off x="6996545" y="2057400"/>
            <a:ext cx="5043055" cy="307777"/>
          </a:xfrm>
          <a:prstGeom prst="rect">
            <a:avLst/>
          </a:prstGeom>
          <a:noFill/>
        </p:spPr>
        <p:txBody>
          <a:bodyPr wrap="square" rtlCol="0">
            <a:spAutoFit/>
          </a:bodyPr>
          <a:lstStyle/>
          <a:p>
            <a:r>
              <a:rPr lang="en-US" sz="1400" dirty="0"/>
              <a:t>w</a:t>
            </a:r>
            <a:r>
              <a:rPr lang="en-US" sz="1400" dirty="0" smtClean="0"/>
              <a:t>aggling                              fanning                    whirring        stop tones</a:t>
            </a:r>
            <a:endParaRPr lang="en-US" sz="1400"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1510" y="2365177"/>
            <a:ext cx="5467203" cy="2983467"/>
          </a:xfrm>
          <a:prstGeom prst="rect">
            <a:avLst/>
          </a:prstGeom>
        </p:spPr>
      </p:pic>
      <p:sp>
        <p:nvSpPr>
          <p:cNvPr id="8" name="TextBox 7"/>
          <p:cNvSpPr txBox="1"/>
          <p:nvPr/>
        </p:nvSpPr>
        <p:spPr>
          <a:xfrm>
            <a:off x="7086600" y="3962400"/>
            <a:ext cx="2119925" cy="246221"/>
          </a:xfrm>
          <a:prstGeom prst="rect">
            <a:avLst/>
          </a:prstGeom>
          <a:noFill/>
        </p:spPr>
        <p:txBody>
          <a:bodyPr wrap="square" rtlCol="0">
            <a:spAutoFit/>
          </a:bodyPr>
          <a:lstStyle/>
          <a:p>
            <a:r>
              <a:rPr lang="en-US" sz="1000" dirty="0" smtClean="0"/>
              <a:t>16       120       230        300</a:t>
            </a:r>
            <a:endParaRPr lang="en-US" sz="1000" dirty="0"/>
          </a:p>
        </p:txBody>
      </p:sp>
      <p:sp>
        <p:nvSpPr>
          <p:cNvPr id="11" name="TextBox 10"/>
          <p:cNvSpPr txBox="1"/>
          <p:nvPr/>
        </p:nvSpPr>
        <p:spPr>
          <a:xfrm>
            <a:off x="7086599" y="4994747"/>
            <a:ext cx="2119925" cy="246221"/>
          </a:xfrm>
          <a:prstGeom prst="rect">
            <a:avLst/>
          </a:prstGeom>
          <a:noFill/>
        </p:spPr>
        <p:txBody>
          <a:bodyPr wrap="square" rtlCol="0">
            <a:spAutoFit/>
          </a:bodyPr>
          <a:lstStyle/>
          <a:p>
            <a:r>
              <a:rPr lang="en-US" sz="1000" dirty="0" smtClean="0"/>
              <a:t>16       120       230        300</a:t>
            </a:r>
            <a:endParaRPr lang="en-US" sz="1000" dirty="0"/>
          </a:p>
        </p:txBody>
      </p:sp>
      <p:sp>
        <p:nvSpPr>
          <p:cNvPr id="7" name="TextBox 6"/>
          <p:cNvSpPr txBox="1"/>
          <p:nvPr/>
        </p:nvSpPr>
        <p:spPr>
          <a:xfrm>
            <a:off x="7524472" y="5163978"/>
            <a:ext cx="2057400" cy="369332"/>
          </a:xfrm>
          <a:prstGeom prst="rect">
            <a:avLst/>
          </a:prstGeom>
          <a:noFill/>
        </p:spPr>
        <p:txBody>
          <a:bodyPr wrap="square" rtlCol="0">
            <a:spAutoFit/>
          </a:bodyPr>
          <a:lstStyle/>
          <a:p>
            <a:r>
              <a:rPr lang="en-US" dirty="0" smtClean="0"/>
              <a:t>frequency[Hz]</a:t>
            </a:r>
            <a:endParaRPr lang="en-US" dirty="0"/>
          </a:p>
        </p:txBody>
      </p:sp>
    </p:spTree>
    <p:extLst>
      <p:ext uri="{BB962C8B-B14F-4D97-AF65-F5344CB8AC3E}">
        <p14:creationId xmlns:p14="http://schemas.microsoft.com/office/powerpoint/2010/main" val="14336778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0999" y="284018"/>
            <a:ext cx="8327249" cy="5888182"/>
          </a:xfrm>
          <a:prstGeom prst="rect">
            <a:avLst/>
          </a:prstGeom>
        </p:spPr>
      </p:pic>
      <p:graphicFrame>
        <p:nvGraphicFramePr>
          <p:cNvPr id="5" name="Chart 4"/>
          <p:cNvGraphicFramePr/>
          <p:nvPr>
            <p:extLst>
              <p:ext uri="{D42A27DB-BD31-4B8C-83A1-F6EECF244321}">
                <p14:modId xmlns:p14="http://schemas.microsoft.com/office/powerpoint/2010/main" val="1053370898"/>
              </p:ext>
            </p:extLst>
          </p:nvPr>
        </p:nvGraphicFramePr>
        <p:xfrm>
          <a:off x="381000" y="762001"/>
          <a:ext cx="3886200" cy="1219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p:nvPr>
            <p:extLst>
              <p:ext uri="{D42A27DB-BD31-4B8C-83A1-F6EECF244321}">
                <p14:modId xmlns:p14="http://schemas.microsoft.com/office/powerpoint/2010/main" val="1856439697"/>
              </p:ext>
            </p:extLst>
          </p:nvPr>
        </p:nvGraphicFramePr>
        <p:xfrm>
          <a:off x="381000" y="2051566"/>
          <a:ext cx="3886199" cy="1371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p:cNvGraphicFramePr/>
          <p:nvPr>
            <p:extLst>
              <p:ext uri="{D42A27DB-BD31-4B8C-83A1-F6EECF244321}">
                <p14:modId xmlns:p14="http://schemas.microsoft.com/office/powerpoint/2010/main" val="1284486589"/>
              </p:ext>
            </p:extLst>
          </p:nvPr>
        </p:nvGraphicFramePr>
        <p:xfrm>
          <a:off x="432069" y="3678115"/>
          <a:ext cx="3824305" cy="13716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Chart 7"/>
          <p:cNvGraphicFramePr/>
          <p:nvPr>
            <p:extLst>
              <p:ext uri="{D42A27DB-BD31-4B8C-83A1-F6EECF244321}">
                <p14:modId xmlns:p14="http://schemas.microsoft.com/office/powerpoint/2010/main" val="2372839679"/>
              </p:ext>
            </p:extLst>
          </p:nvPr>
        </p:nvGraphicFramePr>
        <p:xfrm>
          <a:off x="457200" y="5105400"/>
          <a:ext cx="3810000" cy="1371600"/>
        </p:xfrm>
        <a:graphic>
          <a:graphicData uri="http://schemas.openxmlformats.org/drawingml/2006/chart">
            <c:chart xmlns:c="http://schemas.openxmlformats.org/drawingml/2006/chart" xmlns:r="http://schemas.openxmlformats.org/officeDocument/2006/relationships" r:id="rId7"/>
          </a:graphicData>
        </a:graphic>
      </p:graphicFrame>
      <p:sp>
        <p:nvSpPr>
          <p:cNvPr id="9" name="TextBox 8"/>
          <p:cNvSpPr txBox="1"/>
          <p:nvPr/>
        </p:nvSpPr>
        <p:spPr>
          <a:xfrm>
            <a:off x="3352800" y="304800"/>
            <a:ext cx="6096000" cy="369332"/>
          </a:xfrm>
          <a:prstGeom prst="rect">
            <a:avLst/>
          </a:prstGeom>
          <a:noFill/>
        </p:spPr>
        <p:txBody>
          <a:bodyPr wrap="square" rtlCol="0">
            <a:spAutoFit/>
          </a:bodyPr>
          <a:lstStyle/>
          <a:p>
            <a:r>
              <a:rPr lang="en-US" dirty="0" smtClean="0"/>
              <a:t>Environmental monitoring evaluated by bees</a:t>
            </a:r>
            <a:endParaRPr lang="en-US" dirty="0"/>
          </a:p>
        </p:txBody>
      </p:sp>
      <p:sp>
        <p:nvSpPr>
          <p:cNvPr id="3" name="Oval 2"/>
          <p:cNvSpPr/>
          <p:nvPr/>
        </p:nvSpPr>
        <p:spPr>
          <a:xfrm>
            <a:off x="664351" y="3733800"/>
            <a:ext cx="762000" cy="320040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1" name="Straight Arrow Connector 10"/>
          <p:cNvCxnSpPr>
            <a:stCxn id="3" idx="6"/>
          </p:cNvCxnSpPr>
          <p:nvPr/>
        </p:nvCxnSpPr>
        <p:spPr>
          <a:xfrm flipV="1">
            <a:off x="1426351" y="3810000"/>
            <a:ext cx="7565249" cy="1524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2" name="TextBox 11"/>
          <p:cNvSpPr txBox="1"/>
          <p:nvPr/>
        </p:nvSpPr>
        <p:spPr>
          <a:xfrm rot="21000331">
            <a:off x="4476936" y="4071510"/>
            <a:ext cx="2236703" cy="369332"/>
          </a:xfrm>
          <a:prstGeom prst="rect">
            <a:avLst/>
          </a:prstGeom>
          <a:noFill/>
        </p:spPr>
        <p:txBody>
          <a:bodyPr wrap="none" rtlCol="0">
            <a:spAutoFit/>
          </a:bodyPr>
          <a:lstStyle/>
          <a:p>
            <a:r>
              <a:rPr lang="en-US" dirty="0" smtClean="0">
                <a:solidFill>
                  <a:schemeClr val="bg1"/>
                </a:solidFill>
              </a:rPr>
              <a:t>Blossoming fruit trees</a:t>
            </a:r>
            <a:endParaRPr lang="en-US" dirty="0">
              <a:solidFill>
                <a:schemeClr val="bg1"/>
              </a:solidFill>
            </a:endParaRPr>
          </a:p>
        </p:txBody>
      </p:sp>
      <p:sp>
        <p:nvSpPr>
          <p:cNvPr id="4" name="TextBox 3"/>
          <p:cNvSpPr txBox="1"/>
          <p:nvPr/>
        </p:nvSpPr>
        <p:spPr>
          <a:xfrm>
            <a:off x="1481741" y="6449654"/>
            <a:ext cx="2709258" cy="246221"/>
          </a:xfrm>
          <a:prstGeom prst="rect">
            <a:avLst/>
          </a:prstGeom>
          <a:noFill/>
        </p:spPr>
        <p:txBody>
          <a:bodyPr wrap="square" rtlCol="0">
            <a:spAutoFit/>
          </a:bodyPr>
          <a:lstStyle/>
          <a:p>
            <a:r>
              <a:rPr lang="en-US" sz="1000" dirty="0" smtClean="0"/>
              <a:t>Distance in the dance [m]</a:t>
            </a:r>
            <a:endParaRPr lang="en-US" sz="1000" dirty="0"/>
          </a:p>
        </p:txBody>
      </p:sp>
      <p:sp>
        <p:nvSpPr>
          <p:cNvPr id="10" name="TextBox 9"/>
          <p:cNvSpPr txBox="1"/>
          <p:nvPr/>
        </p:nvSpPr>
        <p:spPr>
          <a:xfrm rot="16200000">
            <a:off x="-910240" y="3328601"/>
            <a:ext cx="2209800" cy="276999"/>
          </a:xfrm>
          <a:prstGeom prst="rect">
            <a:avLst/>
          </a:prstGeom>
          <a:noFill/>
        </p:spPr>
        <p:txBody>
          <a:bodyPr wrap="square" rtlCol="0">
            <a:spAutoFit/>
          </a:bodyPr>
          <a:lstStyle/>
          <a:p>
            <a:r>
              <a:rPr lang="en-US" sz="1000" dirty="0" smtClean="0"/>
              <a:t>Frequency </a:t>
            </a:r>
            <a:r>
              <a:rPr lang="en-US" sz="1200" dirty="0" smtClean="0"/>
              <a:t>of</a:t>
            </a:r>
            <a:r>
              <a:rPr lang="en-US" sz="1000" dirty="0" smtClean="0"/>
              <a:t> waggle runs</a:t>
            </a:r>
            <a:endParaRPr lang="en-US" sz="1000" dirty="0"/>
          </a:p>
        </p:txBody>
      </p:sp>
    </p:spTree>
    <p:extLst>
      <p:ext uri="{BB962C8B-B14F-4D97-AF65-F5344CB8AC3E}">
        <p14:creationId xmlns:p14="http://schemas.microsoft.com/office/powerpoint/2010/main" val="37490292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447800"/>
            <a:ext cx="3714750" cy="49530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1447800"/>
            <a:ext cx="6950561" cy="4934242"/>
          </a:xfrm>
          <a:prstGeom prst="rect">
            <a:avLst/>
          </a:prstGeom>
        </p:spPr>
      </p:pic>
      <p:sp>
        <p:nvSpPr>
          <p:cNvPr id="4" name="TextBox 3"/>
          <p:cNvSpPr txBox="1"/>
          <p:nvPr/>
        </p:nvSpPr>
        <p:spPr>
          <a:xfrm>
            <a:off x="1066800" y="304800"/>
            <a:ext cx="10287000" cy="646331"/>
          </a:xfrm>
          <a:prstGeom prst="rect">
            <a:avLst/>
          </a:prstGeom>
          <a:noFill/>
        </p:spPr>
        <p:txBody>
          <a:bodyPr wrap="square" rtlCol="0">
            <a:spAutoFit/>
          </a:bodyPr>
          <a:lstStyle/>
          <a:p>
            <a:r>
              <a:rPr lang="en-US" dirty="0" smtClean="0"/>
              <a:t>Harmonic radar tracking                                                         Bee with transponder at a feeder</a:t>
            </a:r>
          </a:p>
          <a:p>
            <a:r>
              <a:rPr lang="en-US" dirty="0" smtClean="0"/>
              <a:t>Large antenna dish 9 </a:t>
            </a:r>
            <a:r>
              <a:rPr lang="en-US" dirty="0" err="1" smtClean="0"/>
              <a:t>Ghz</a:t>
            </a:r>
            <a:r>
              <a:rPr lang="en-US" dirty="0" smtClean="0"/>
              <a:t> 25kW  small 18Ghz                     11mm dipole, RF-diode (nonlinear)</a:t>
            </a:r>
            <a:endParaRPr lang="en-US" dirty="0"/>
          </a:p>
        </p:txBody>
      </p:sp>
    </p:spTree>
    <p:extLst>
      <p:ext uri="{BB962C8B-B14F-4D97-AF65-F5344CB8AC3E}">
        <p14:creationId xmlns:p14="http://schemas.microsoft.com/office/powerpoint/2010/main" val="9380534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8216" y="2513670"/>
            <a:ext cx="5610286" cy="412568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1918" y="663839"/>
            <a:ext cx="5610286" cy="1825831"/>
          </a:xfrm>
          <a:prstGeom prst="rect">
            <a:avLst/>
          </a:prstGeom>
        </p:spPr>
      </p:pic>
      <p:pic>
        <p:nvPicPr>
          <p:cNvPr id="6" name="Picture 5"/>
          <p:cNvPicPr>
            <a:picLocks noChangeAspect="1"/>
          </p:cNvPicPr>
          <p:nvPr/>
        </p:nvPicPr>
        <p:blipFill>
          <a:blip r:embed="rId5"/>
          <a:stretch>
            <a:fillRect/>
          </a:stretch>
        </p:blipFill>
        <p:spPr>
          <a:xfrm>
            <a:off x="1319296" y="2339439"/>
            <a:ext cx="890504" cy="1003280"/>
          </a:xfrm>
          <a:prstGeom prst="rect">
            <a:avLst/>
          </a:prstGeom>
        </p:spPr>
      </p:pic>
      <p:cxnSp>
        <p:nvCxnSpPr>
          <p:cNvPr id="9" name="Straight Arrow Connector 8"/>
          <p:cNvCxnSpPr/>
          <p:nvPr/>
        </p:nvCxnSpPr>
        <p:spPr>
          <a:xfrm>
            <a:off x="2160073" y="2992821"/>
            <a:ext cx="4176594" cy="212416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 name="Straight Arrow Connector 12"/>
          <p:cNvCxnSpPr/>
          <p:nvPr/>
        </p:nvCxnSpPr>
        <p:spPr>
          <a:xfrm flipV="1">
            <a:off x="2209800" y="1438015"/>
            <a:ext cx="4648200" cy="122898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6" name="TextBox 15"/>
          <p:cNvSpPr txBox="1"/>
          <p:nvPr/>
        </p:nvSpPr>
        <p:spPr>
          <a:xfrm>
            <a:off x="208307" y="1549288"/>
            <a:ext cx="3019609" cy="923330"/>
          </a:xfrm>
          <a:prstGeom prst="rect">
            <a:avLst/>
          </a:prstGeom>
          <a:noFill/>
        </p:spPr>
        <p:txBody>
          <a:bodyPr wrap="none" rtlCol="0">
            <a:spAutoFit/>
          </a:bodyPr>
          <a:lstStyle/>
          <a:p>
            <a:r>
              <a:rPr lang="en-US" dirty="0" smtClean="0"/>
              <a:t>Hive near a hill,</a:t>
            </a:r>
            <a:r>
              <a:rPr lang="en-US" dirty="0"/>
              <a:t> </a:t>
            </a:r>
            <a:r>
              <a:rPr lang="en-US" dirty="0" smtClean="0"/>
              <a:t>located 575 m</a:t>
            </a:r>
          </a:p>
          <a:p>
            <a:r>
              <a:rPr lang="en-US" dirty="0" smtClean="0"/>
              <a:t> from the market square on</a:t>
            </a:r>
          </a:p>
          <a:p>
            <a:r>
              <a:rPr lang="en-US" dirty="0" smtClean="0"/>
              <a:t> the hilltop</a:t>
            </a:r>
            <a:endParaRPr lang="en-US" dirty="0"/>
          </a:p>
        </p:txBody>
      </p:sp>
      <p:sp>
        <p:nvSpPr>
          <p:cNvPr id="17" name="TextBox 16"/>
          <p:cNvSpPr txBox="1"/>
          <p:nvPr/>
        </p:nvSpPr>
        <p:spPr>
          <a:xfrm>
            <a:off x="6781800" y="653534"/>
            <a:ext cx="2724406" cy="369332"/>
          </a:xfrm>
          <a:prstGeom prst="rect">
            <a:avLst/>
          </a:prstGeom>
          <a:noFill/>
        </p:spPr>
        <p:txBody>
          <a:bodyPr wrap="square" rtlCol="0">
            <a:spAutoFit/>
          </a:bodyPr>
          <a:lstStyle/>
          <a:p>
            <a:r>
              <a:rPr lang="en-US" dirty="0" smtClean="0"/>
              <a:t>100 m below the hilltop</a:t>
            </a:r>
            <a:endParaRPr lang="en-US" dirty="0"/>
          </a:p>
        </p:txBody>
      </p:sp>
      <p:sp>
        <p:nvSpPr>
          <p:cNvPr id="18" name="TextBox 17"/>
          <p:cNvSpPr txBox="1"/>
          <p:nvPr/>
        </p:nvSpPr>
        <p:spPr>
          <a:xfrm rot="3371558">
            <a:off x="5022519" y="4227612"/>
            <a:ext cx="1752600" cy="369332"/>
          </a:xfrm>
          <a:prstGeom prst="rect">
            <a:avLst/>
          </a:prstGeom>
          <a:noFill/>
        </p:spPr>
        <p:txBody>
          <a:bodyPr wrap="square" rtlCol="0">
            <a:spAutoFit/>
          </a:bodyPr>
          <a:lstStyle/>
          <a:p>
            <a:r>
              <a:rPr lang="en-US" dirty="0" smtClean="0"/>
              <a:t>----575– m------</a:t>
            </a:r>
            <a:endParaRPr lang="en-US" dirty="0"/>
          </a:p>
        </p:txBody>
      </p:sp>
      <p:sp>
        <p:nvSpPr>
          <p:cNvPr id="19" name="TextBox 18"/>
          <p:cNvSpPr txBox="1"/>
          <p:nvPr/>
        </p:nvSpPr>
        <p:spPr>
          <a:xfrm>
            <a:off x="906866" y="1057195"/>
            <a:ext cx="2209800" cy="400110"/>
          </a:xfrm>
          <a:prstGeom prst="rect">
            <a:avLst/>
          </a:prstGeom>
          <a:noFill/>
        </p:spPr>
        <p:txBody>
          <a:bodyPr wrap="square" rtlCol="0">
            <a:spAutoFit/>
          </a:bodyPr>
          <a:lstStyle/>
          <a:p>
            <a:r>
              <a:rPr lang="en-US" sz="2000" dirty="0" smtClean="0"/>
              <a:t>Home area</a:t>
            </a:r>
            <a:endParaRPr lang="en-US" sz="2000" dirty="0"/>
          </a:p>
        </p:txBody>
      </p:sp>
      <p:sp>
        <p:nvSpPr>
          <p:cNvPr id="2" name="TextBox 1"/>
          <p:cNvSpPr txBox="1"/>
          <p:nvPr/>
        </p:nvSpPr>
        <p:spPr>
          <a:xfrm>
            <a:off x="3597544" y="90753"/>
            <a:ext cx="4838700" cy="461665"/>
          </a:xfrm>
          <a:prstGeom prst="rect">
            <a:avLst/>
          </a:prstGeom>
          <a:noFill/>
        </p:spPr>
        <p:txBody>
          <a:bodyPr wrap="square" rtlCol="0">
            <a:spAutoFit/>
          </a:bodyPr>
          <a:lstStyle/>
          <a:p>
            <a:r>
              <a:rPr lang="en-US" sz="2400" dirty="0" smtClean="0"/>
              <a:t>Features of the cognitive map in bees</a:t>
            </a:r>
            <a:endParaRPr lang="en-US" sz="2400" dirty="0"/>
          </a:p>
        </p:txBody>
      </p:sp>
    </p:spTree>
    <p:extLst>
      <p:ext uri="{BB962C8B-B14F-4D97-AF65-F5344CB8AC3E}">
        <p14:creationId xmlns:p14="http://schemas.microsoft.com/office/powerpoint/2010/main" val="34646525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r="-385" b="7778"/>
          <a:stretch/>
        </p:blipFill>
        <p:spPr>
          <a:xfrm>
            <a:off x="2822331" y="838200"/>
            <a:ext cx="5414506" cy="5783762"/>
          </a:xfrm>
          <a:prstGeom prst="rect">
            <a:avLst/>
          </a:prstGeom>
        </p:spPr>
      </p:pic>
      <p:sp>
        <p:nvSpPr>
          <p:cNvPr id="3" name="TextBox 2"/>
          <p:cNvSpPr txBox="1"/>
          <p:nvPr/>
        </p:nvSpPr>
        <p:spPr>
          <a:xfrm>
            <a:off x="533400" y="1985039"/>
            <a:ext cx="2286000" cy="1231106"/>
          </a:xfrm>
          <a:prstGeom prst="rect">
            <a:avLst/>
          </a:prstGeom>
          <a:noFill/>
        </p:spPr>
        <p:txBody>
          <a:bodyPr wrap="square" rtlCol="0">
            <a:spAutoFit/>
          </a:bodyPr>
          <a:lstStyle/>
          <a:p>
            <a:r>
              <a:rPr lang="en-US" sz="2000" dirty="0" smtClean="0"/>
              <a:t>Test field</a:t>
            </a:r>
          </a:p>
          <a:p>
            <a:endParaRPr lang="en-US" dirty="0"/>
          </a:p>
          <a:p>
            <a:r>
              <a:rPr lang="en-US" dirty="0" smtClean="0"/>
              <a:t>Flat grassland with harmonic radar setup.</a:t>
            </a:r>
            <a:endParaRPr lang="en-US" dirty="0"/>
          </a:p>
        </p:txBody>
      </p:sp>
      <p:sp>
        <p:nvSpPr>
          <p:cNvPr id="4" name="TextBox 3"/>
          <p:cNvSpPr txBox="1"/>
          <p:nvPr/>
        </p:nvSpPr>
        <p:spPr>
          <a:xfrm>
            <a:off x="533400" y="251873"/>
            <a:ext cx="11013336" cy="461665"/>
          </a:xfrm>
          <a:prstGeom prst="rect">
            <a:avLst/>
          </a:prstGeom>
          <a:noFill/>
        </p:spPr>
        <p:txBody>
          <a:bodyPr wrap="none" rtlCol="0">
            <a:spAutoFit/>
          </a:bodyPr>
          <a:lstStyle/>
          <a:p>
            <a:r>
              <a:rPr lang="en-US" sz="2400" dirty="0" smtClean="0"/>
              <a:t>Bee lost in a completely unknown environment searching for its hive for about 2 hours.</a:t>
            </a:r>
            <a:endParaRPr lang="en-US" sz="2400" dirty="0"/>
          </a:p>
        </p:txBody>
      </p:sp>
      <p:sp>
        <p:nvSpPr>
          <p:cNvPr id="5" name="TextBox 4"/>
          <p:cNvSpPr txBox="1"/>
          <p:nvPr/>
        </p:nvSpPr>
        <p:spPr>
          <a:xfrm>
            <a:off x="1219200" y="5029200"/>
            <a:ext cx="1649875" cy="369332"/>
          </a:xfrm>
          <a:prstGeom prst="rect">
            <a:avLst/>
          </a:prstGeom>
          <a:noFill/>
        </p:spPr>
        <p:txBody>
          <a:bodyPr wrap="none" rtlCol="0">
            <a:spAutoFit/>
          </a:bodyPr>
          <a:lstStyle/>
          <a:p>
            <a:r>
              <a:rPr lang="en-US" dirty="0" smtClean="0"/>
              <a:t>Harmonic radar</a:t>
            </a:r>
            <a:endParaRPr lang="en-US" dirty="0"/>
          </a:p>
        </p:txBody>
      </p:sp>
      <p:sp>
        <p:nvSpPr>
          <p:cNvPr id="6" name="TextBox 5"/>
          <p:cNvSpPr txBox="1"/>
          <p:nvPr/>
        </p:nvSpPr>
        <p:spPr>
          <a:xfrm>
            <a:off x="8420100" y="5029200"/>
            <a:ext cx="2667000" cy="369332"/>
          </a:xfrm>
          <a:prstGeom prst="rect">
            <a:avLst/>
          </a:prstGeom>
          <a:noFill/>
        </p:spPr>
        <p:txBody>
          <a:bodyPr wrap="square" rtlCol="0">
            <a:spAutoFit/>
          </a:bodyPr>
          <a:lstStyle/>
          <a:p>
            <a:r>
              <a:rPr lang="en-US" dirty="0" smtClean="0"/>
              <a:t>Release site</a:t>
            </a:r>
            <a:endParaRPr lang="en-US" dirty="0"/>
          </a:p>
        </p:txBody>
      </p:sp>
      <p:cxnSp>
        <p:nvCxnSpPr>
          <p:cNvPr id="8" name="Straight Arrow Connector 7"/>
          <p:cNvCxnSpPr>
            <a:stCxn id="5" idx="3"/>
          </p:cNvCxnSpPr>
          <p:nvPr/>
        </p:nvCxnSpPr>
        <p:spPr>
          <a:xfrm flipV="1">
            <a:off x="2869075" y="5181600"/>
            <a:ext cx="1779125" cy="3226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a:stCxn id="6" idx="1"/>
          </p:cNvCxnSpPr>
          <p:nvPr/>
        </p:nvCxnSpPr>
        <p:spPr>
          <a:xfrm flipH="1" flipV="1">
            <a:off x="6019800" y="5181600"/>
            <a:ext cx="2400300" cy="3226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TextBox 13"/>
          <p:cNvSpPr txBox="1"/>
          <p:nvPr/>
        </p:nvSpPr>
        <p:spPr>
          <a:xfrm>
            <a:off x="762000" y="1295400"/>
            <a:ext cx="1491370" cy="369332"/>
          </a:xfrm>
          <a:prstGeom prst="rect">
            <a:avLst/>
          </a:prstGeom>
          <a:noFill/>
        </p:spPr>
        <p:txBody>
          <a:bodyPr wrap="none" rtlCol="0">
            <a:spAutoFit/>
          </a:bodyPr>
          <a:lstStyle/>
          <a:p>
            <a:r>
              <a:rPr lang="en-US" dirty="0" smtClean="0"/>
              <a:t>First example:</a:t>
            </a:r>
            <a:endParaRPr lang="en-US" dirty="0"/>
          </a:p>
        </p:txBody>
      </p:sp>
    </p:spTree>
    <p:extLst>
      <p:ext uri="{BB962C8B-B14F-4D97-AF65-F5344CB8AC3E}">
        <p14:creationId xmlns:p14="http://schemas.microsoft.com/office/powerpoint/2010/main" val="5865689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8420" y="762000"/>
            <a:ext cx="7040134" cy="5469934"/>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385" b="7778"/>
          <a:stretch/>
        </p:blipFill>
        <p:spPr>
          <a:xfrm>
            <a:off x="-76200" y="762000"/>
            <a:ext cx="5120714" cy="5469934"/>
          </a:xfrm>
          <a:prstGeom prst="rect">
            <a:avLst/>
          </a:prstGeom>
        </p:spPr>
      </p:pic>
      <p:sp>
        <p:nvSpPr>
          <p:cNvPr id="3" name="TextBox 2"/>
          <p:cNvSpPr txBox="1"/>
          <p:nvPr/>
        </p:nvSpPr>
        <p:spPr>
          <a:xfrm>
            <a:off x="381000" y="150167"/>
            <a:ext cx="11277600" cy="461665"/>
          </a:xfrm>
          <a:prstGeom prst="rect">
            <a:avLst/>
          </a:prstGeom>
          <a:noFill/>
        </p:spPr>
        <p:txBody>
          <a:bodyPr wrap="square" rtlCol="0">
            <a:spAutoFit/>
          </a:bodyPr>
          <a:lstStyle/>
          <a:p>
            <a:r>
              <a:rPr lang="en-US" sz="2400" dirty="0" smtClean="0"/>
              <a:t>A trick: the recorded flight track is superimposed onto a google map of the home area</a:t>
            </a:r>
            <a:endParaRPr lang="en-US" sz="2400" dirty="0"/>
          </a:p>
        </p:txBody>
      </p:sp>
      <p:cxnSp>
        <p:nvCxnSpPr>
          <p:cNvPr id="6" name="Straight Arrow Connector 5"/>
          <p:cNvCxnSpPr/>
          <p:nvPr/>
        </p:nvCxnSpPr>
        <p:spPr>
          <a:xfrm flipV="1">
            <a:off x="2971800" y="3886200"/>
            <a:ext cx="5562600" cy="9144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147136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5301" y="1203753"/>
            <a:ext cx="4678230" cy="5496041"/>
          </a:xfrm>
          <a:prstGeom prst="rect">
            <a:avLst/>
          </a:prstGeom>
        </p:spPr>
      </p:pic>
      <p:sp>
        <p:nvSpPr>
          <p:cNvPr id="2" name="TextBox 1"/>
          <p:cNvSpPr txBox="1"/>
          <p:nvPr/>
        </p:nvSpPr>
        <p:spPr>
          <a:xfrm>
            <a:off x="533400" y="1985039"/>
            <a:ext cx="2286000" cy="1231106"/>
          </a:xfrm>
          <a:prstGeom prst="rect">
            <a:avLst/>
          </a:prstGeom>
          <a:noFill/>
        </p:spPr>
        <p:txBody>
          <a:bodyPr wrap="square" rtlCol="0">
            <a:spAutoFit/>
          </a:bodyPr>
          <a:lstStyle/>
          <a:p>
            <a:r>
              <a:rPr lang="en-US" sz="2000" dirty="0" smtClean="0"/>
              <a:t>Test field</a:t>
            </a:r>
          </a:p>
          <a:p>
            <a:endParaRPr lang="en-US" dirty="0"/>
          </a:p>
          <a:p>
            <a:r>
              <a:rPr lang="en-US" dirty="0" smtClean="0"/>
              <a:t>Flat grassland with harmonic radar setup.</a:t>
            </a:r>
            <a:endParaRPr lang="en-US" dirty="0"/>
          </a:p>
        </p:txBody>
      </p:sp>
      <p:sp>
        <p:nvSpPr>
          <p:cNvPr id="3" name="TextBox 2"/>
          <p:cNvSpPr txBox="1"/>
          <p:nvPr/>
        </p:nvSpPr>
        <p:spPr>
          <a:xfrm>
            <a:off x="1219200" y="5029200"/>
            <a:ext cx="1649875" cy="369332"/>
          </a:xfrm>
          <a:prstGeom prst="rect">
            <a:avLst/>
          </a:prstGeom>
          <a:noFill/>
        </p:spPr>
        <p:txBody>
          <a:bodyPr wrap="none" rtlCol="0">
            <a:spAutoFit/>
          </a:bodyPr>
          <a:lstStyle/>
          <a:p>
            <a:r>
              <a:rPr lang="en-US" dirty="0" smtClean="0"/>
              <a:t>Harmonic radar</a:t>
            </a:r>
            <a:endParaRPr lang="en-US" dirty="0"/>
          </a:p>
        </p:txBody>
      </p:sp>
      <p:sp>
        <p:nvSpPr>
          <p:cNvPr id="5" name="TextBox 4"/>
          <p:cNvSpPr txBox="1"/>
          <p:nvPr/>
        </p:nvSpPr>
        <p:spPr>
          <a:xfrm>
            <a:off x="762000" y="1295400"/>
            <a:ext cx="1758879" cy="369332"/>
          </a:xfrm>
          <a:prstGeom prst="rect">
            <a:avLst/>
          </a:prstGeom>
          <a:noFill/>
        </p:spPr>
        <p:txBody>
          <a:bodyPr wrap="none" rtlCol="0">
            <a:spAutoFit/>
          </a:bodyPr>
          <a:lstStyle/>
          <a:p>
            <a:r>
              <a:rPr lang="en-US" dirty="0" smtClean="0"/>
              <a:t>second example:</a:t>
            </a:r>
            <a:endParaRPr lang="en-US" dirty="0"/>
          </a:p>
        </p:txBody>
      </p:sp>
      <p:sp>
        <p:nvSpPr>
          <p:cNvPr id="8" name="TextBox 7"/>
          <p:cNvSpPr txBox="1"/>
          <p:nvPr/>
        </p:nvSpPr>
        <p:spPr>
          <a:xfrm>
            <a:off x="685800" y="256401"/>
            <a:ext cx="11013336" cy="461665"/>
          </a:xfrm>
          <a:prstGeom prst="rect">
            <a:avLst/>
          </a:prstGeom>
          <a:noFill/>
        </p:spPr>
        <p:txBody>
          <a:bodyPr wrap="none" rtlCol="0">
            <a:spAutoFit/>
          </a:bodyPr>
          <a:lstStyle/>
          <a:p>
            <a:r>
              <a:rPr lang="en-US" sz="2400" dirty="0" smtClean="0"/>
              <a:t>Bee lost in a completely unknown environment searching for its hive for about 2 hours.</a:t>
            </a:r>
            <a:endParaRPr lang="en-US" sz="2400" dirty="0"/>
          </a:p>
        </p:txBody>
      </p:sp>
      <p:cxnSp>
        <p:nvCxnSpPr>
          <p:cNvPr id="4" name="Straight Arrow Connector 3"/>
          <p:cNvCxnSpPr>
            <a:stCxn id="3" idx="3"/>
          </p:cNvCxnSpPr>
          <p:nvPr/>
        </p:nvCxnSpPr>
        <p:spPr>
          <a:xfrm>
            <a:off x="2869075" y="5213866"/>
            <a:ext cx="2464925"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p:nvPr/>
        </p:nvCxnSpPr>
        <p:spPr>
          <a:xfrm flipH="1">
            <a:off x="6599370" y="5183832"/>
            <a:ext cx="2476500" cy="6006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2" name="TextBox 11"/>
          <p:cNvSpPr txBox="1"/>
          <p:nvPr/>
        </p:nvSpPr>
        <p:spPr>
          <a:xfrm>
            <a:off x="9075870" y="5029200"/>
            <a:ext cx="2667000" cy="369332"/>
          </a:xfrm>
          <a:prstGeom prst="rect">
            <a:avLst/>
          </a:prstGeom>
          <a:noFill/>
        </p:spPr>
        <p:txBody>
          <a:bodyPr wrap="square" rtlCol="0">
            <a:spAutoFit/>
          </a:bodyPr>
          <a:lstStyle/>
          <a:p>
            <a:r>
              <a:rPr lang="en-US" dirty="0" smtClean="0"/>
              <a:t>Release site</a:t>
            </a:r>
            <a:endParaRPr lang="en-US" dirty="0"/>
          </a:p>
        </p:txBody>
      </p:sp>
      <p:sp>
        <p:nvSpPr>
          <p:cNvPr id="13" name="TextBox 12"/>
          <p:cNvSpPr txBox="1"/>
          <p:nvPr/>
        </p:nvSpPr>
        <p:spPr>
          <a:xfrm>
            <a:off x="1950078" y="6047601"/>
            <a:ext cx="1487715" cy="369332"/>
          </a:xfrm>
          <a:prstGeom prst="rect">
            <a:avLst/>
          </a:prstGeom>
          <a:noFill/>
        </p:spPr>
        <p:txBody>
          <a:bodyPr wrap="none" rtlCol="0">
            <a:spAutoFit/>
          </a:bodyPr>
          <a:lstStyle/>
          <a:p>
            <a:r>
              <a:rPr lang="en-US" dirty="0" smtClean="0"/>
              <a:t>Surfaced road</a:t>
            </a:r>
            <a:endParaRPr lang="en-US" dirty="0"/>
          </a:p>
        </p:txBody>
      </p:sp>
      <p:cxnSp>
        <p:nvCxnSpPr>
          <p:cNvPr id="10" name="Straight Arrow Connector 9"/>
          <p:cNvCxnSpPr>
            <a:stCxn id="13" idx="3"/>
          </p:cNvCxnSpPr>
          <p:nvPr/>
        </p:nvCxnSpPr>
        <p:spPr>
          <a:xfrm>
            <a:off x="3437793" y="6232267"/>
            <a:ext cx="2754675" cy="18466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801547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066800"/>
            <a:ext cx="6488762" cy="477053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066800"/>
            <a:ext cx="4572000" cy="5371240"/>
          </a:xfrm>
          <a:prstGeom prst="rect">
            <a:avLst/>
          </a:prstGeom>
        </p:spPr>
      </p:pic>
      <p:sp>
        <p:nvSpPr>
          <p:cNvPr id="5" name="TextBox 4"/>
          <p:cNvSpPr txBox="1"/>
          <p:nvPr/>
        </p:nvSpPr>
        <p:spPr>
          <a:xfrm>
            <a:off x="5735515" y="5902165"/>
            <a:ext cx="1487715" cy="369332"/>
          </a:xfrm>
          <a:prstGeom prst="rect">
            <a:avLst/>
          </a:prstGeom>
          <a:noFill/>
        </p:spPr>
        <p:txBody>
          <a:bodyPr wrap="none" rtlCol="0">
            <a:spAutoFit/>
          </a:bodyPr>
          <a:lstStyle/>
          <a:p>
            <a:r>
              <a:rPr lang="en-US" dirty="0" smtClean="0"/>
              <a:t>Surfaced road</a:t>
            </a:r>
            <a:endParaRPr lang="en-US" dirty="0"/>
          </a:p>
        </p:txBody>
      </p:sp>
      <p:cxnSp>
        <p:nvCxnSpPr>
          <p:cNvPr id="6" name="Straight Arrow Connector 5"/>
          <p:cNvCxnSpPr/>
          <p:nvPr/>
        </p:nvCxnSpPr>
        <p:spPr>
          <a:xfrm flipV="1">
            <a:off x="6781800" y="5472189"/>
            <a:ext cx="1066800" cy="47141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p:cNvCxnSpPr/>
          <p:nvPr/>
        </p:nvCxnSpPr>
        <p:spPr>
          <a:xfrm flipV="1">
            <a:off x="2590800" y="6304260"/>
            <a:ext cx="0" cy="26756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a:off x="2590800" y="6571820"/>
            <a:ext cx="27432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flipV="1">
            <a:off x="5334000" y="6248400"/>
            <a:ext cx="762000" cy="319238"/>
          </a:xfrm>
          <a:prstGeom prst="line">
            <a:avLst/>
          </a:prstGeom>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381000" y="150167"/>
            <a:ext cx="11277600" cy="461665"/>
          </a:xfrm>
          <a:prstGeom prst="rect">
            <a:avLst/>
          </a:prstGeom>
          <a:noFill/>
        </p:spPr>
        <p:txBody>
          <a:bodyPr wrap="square" rtlCol="0">
            <a:spAutoFit/>
          </a:bodyPr>
          <a:lstStyle/>
          <a:p>
            <a:r>
              <a:rPr lang="en-US" sz="2400" dirty="0" smtClean="0"/>
              <a:t>A trick: the recorded flight track is superimposed onto a google map of the home area</a:t>
            </a:r>
            <a:endParaRPr lang="en-US" sz="2400" dirty="0"/>
          </a:p>
        </p:txBody>
      </p:sp>
    </p:spTree>
    <p:extLst>
      <p:ext uri="{BB962C8B-B14F-4D97-AF65-F5344CB8AC3E}">
        <p14:creationId xmlns:p14="http://schemas.microsoft.com/office/powerpoint/2010/main" val="22667698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Charge </a:t>
            </a:r>
            <a:r>
              <a:rPr lang="en-US" sz="3200" dirty="0" smtClean="0"/>
              <a:t>by </a:t>
            </a:r>
            <a:r>
              <a:rPr lang="en-US" sz="3200" dirty="0"/>
              <a:t>air friction</a:t>
            </a:r>
          </a:p>
        </p:txBody>
      </p:sp>
      <p:pic>
        <p:nvPicPr>
          <p:cNvPr id="4" name="Content Placeholder 3" descr="Warnke-electric-charge-1.jpg"/>
          <p:cNvPicPr>
            <a:picLocks noGrp="1" noChangeAspect="1"/>
          </p:cNvPicPr>
          <p:nvPr>
            <p:ph idx="1"/>
          </p:nvPr>
        </p:nvPicPr>
        <p:blipFill>
          <a:blip r:embed="rId3" cstate="print"/>
          <a:stretch>
            <a:fillRect/>
          </a:stretch>
        </p:blipFill>
        <p:spPr>
          <a:xfrm>
            <a:off x="1905000" y="4800600"/>
            <a:ext cx="1720596" cy="1702308"/>
          </a:xfrm>
        </p:spPr>
      </p:pic>
      <p:pic>
        <p:nvPicPr>
          <p:cNvPr id="10" name="Picture 9" descr="Ion-concentration-en-3.jpg"/>
          <p:cNvPicPr>
            <a:picLocks noChangeAspect="1"/>
          </p:cNvPicPr>
          <p:nvPr/>
        </p:nvPicPr>
        <p:blipFill>
          <a:blip r:embed="rId4" cstate="print"/>
          <a:stretch>
            <a:fillRect/>
          </a:stretch>
        </p:blipFill>
        <p:spPr>
          <a:xfrm>
            <a:off x="3792293" y="1417638"/>
            <a:ext cx="4189213" cy="2971800"/>
          </a:xfrm>
          <a:prstGeom prst="rect">
            <a:avLst/>
          </a:prstGeom>
        </p:spPr>
      </p:pic>
      <p:sp>
        <p:nvSpPr>
          <p:cNvPr id="11" name="Subtitle 2"/>
          <p:cNvSpPr txBox="1">
            <a:spLocks/>
          </p:cNvSpPr>
          <p:nvPr/>
        </p:nvSpPr>
        <p:spPr>
          <a:xfrm>
            <a:off x="3886200" y="5181600"/>
            <a:ext cx="1828800" cy="914400"/>
          </a:xfrm>
          <a:prstGeom prst="rect">
            <a:avLst/>
          </a:prstGeom>
        </p:spPr>
        <p:txBody>
          <a:bodyPr vert="horz" lIns="91440" tIns="45720" rIns="91440" bIns="45720" rtlCol="0">
            <a:normAutofit/>
          </a:bodyPr>
          <a:lstStyle/>
          <a:p>
            <a:pPr marL="342900" indent="-342900">
              <a:spcBef>
                <a:spcPct val="20000"/>
              </a:spcBef>
              <a:defRPr/>
            </a:pPr>
            <a:r>
              <a:rPr lang="en-US" sz="1000" dirty="0"/>
              <a:t>Highly insulated insects charge</a:t>
            </a:r>
          </a:p>
          <a:p>
            <a:pPr marL="342900" indent="-342900">
              <a:spcBef>
                <a:spcPct val="20000"/>
              </a:spcBef>
              <a:defRPr/>
            </a:pPr>
            <a:r>
              <a:rPr lang="en-US" sz="1000" dirty="0"/>
              <a:t>their </a:t>
            </a:r>
            <a:r>
              <a:rPr lang="en-US" sz="1000" dirty="0" err="1"/>
              <a:t>cuticula</a:t>
            </a:r>
            <a:r>
              <a:rPr lang="en-US" sz="1000" dirty="0"/>
              <a:t> during flight.</a:t>
            </a:r>
          </a:p>
          <a:p>
            <a:pPr marL="342900" indent="-342900">
              <a:spcBef>
                <a:spcPct val="20000"/>
              </a:spcBef>
            </a:pPr>
            <a:r>
              <a:rPr lang="en-US" sz="1000" dirty="0"/>
              <a:t>U. </a:t>
            </a:r>
            <a:r>
              <a:rPr lang="en-US" sz="1000" dirty="0" err="1"/>
              <a:t>Warnke</a:t>
            </a:r>
            <a:r>
              <a:rPr lang="en-US" sz="1000" dirty="0"/>
              <a:t> 1973</a:t>
            </a:r>
          </a:p>
          <a:p>
            <a:pPr marL="342900" indent="-342900">
              <a:spcBef>
                <a:spcPct val="20000"/>
              </a:spcBef>
              <a:defRPr/>
            </a:pPr>
            <a:endParaRPr lang="en-US" sz="1400" dirty="0"/>
          </a:p>
        </p:txBody>
      </p:sp>
      <p:sp>
        <p:nvSpPr>
          <p:cNvPr id="7" name="TextBox 6"/>
          <p:cNvSpPr txBox="1"/>
          <p:nvPr/>
        </p:nvSpPr>
        <p:spPr>
          <a:xfrm>
            <a:off x="9994711" y="5420921"/>
            <a:ext cx="1371600" cy="461665"/>
          </a:xfrm>
          <a:prstGeom prst="rect">
            <a:avLst/>
          </a:prstGeom>
          <a:noFill/>
        </p:spPr>
        <p:txBody>
          <a:bodyPr wrap="square" rtlCol="0">
            <a:spAutoFit/>
          </a:bodyPr>
          <a:lstStyle/>
          <a:p>
            <a:r>
              <a:rPr lang="en-US" sz="800" dirty="0">
                <a:latin typeface="Arial" pitchFamily="34" charset="0"/>
                <a:cs typeface="Arial" pitchFamily="34" charset="0"/>
              </a:rPr>
              <a:t>ESF signal of a dummy wing</a:t>
            </a:r>
          </a:p>
          <a:p>
            <a:r>
              <a:rPr lang="en-US" sz="800" dirty="0" err="1">
                <a:latin typeface="Arial" pitchFamily="34" charset="0"/>
                <a:cs typeface="Arial" pitchFamily="34" charset="0"/>
              </a:rPr>
              <a:t>Yeskov</a:t>
            </a:r>
            <a:r>
              <a:rPr lang="en-US" sz="800" dirty="0">
                <a:latin typeface="Arial" pitchFamily="34" charset="0"/>
                <a:cs typeface="Arial" pitchFamily="34" charset="0"/>
              </a:rPr>
              <a:t> 1967</a:t>
            </a:r>
          </a:p>
        </p:txBody>
      </p:sp>
      <p:pic>
        <p:nvPicPr>
          <p:cNvPr id="8" name="Picture 7" descr="Yeskov 1976-js.jpg"/>
          <p:cNvPicPr>
            <a:picLocks noChangeAspect="1"/>
          </p:cNvPicPr>
          <p:nvPr/>
        </p:nvPicPr>
        <p:blipFill>
          <a:blip r:embed="rId5" cstate="print"/>
          <a:stretch>
            <a:fillRect/>
          </a:stretch>
        </p:blipFill>
        <p:spPr>
          <a:xfrm>
            <a:off x="7905307" y="5010913"/>
            <a:ext cx="1656905" cy="149199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286000"/>
            <a:ext cx="6096000" cy="3539430"/>
          </a:xfrm>
          <a:prstGeom prst="rect">
            <a:avLst/>
          </a:prstGeom>
        </p:spPr>
        <p:txBody>
          <a:bodyPr>
            <a:spAutoFit/>
          </a:bodyPr>
          <a:lstStyle/>
          <a:p>
            <a:r>
              <a:rPr lang="en-US" sz="4000" dirty="0" smtClean="0"/>
              <a:t>             Thank you!</a:t>
            </a:r>
          </a:p>
          <a:p>
            <a:r>
              <a:rPr lang="en-US" sz="4000" dirty="0" smtClean="0"/>
              <a:t> </a:t>
            </a:r>
            <a:endParaRPr lang="en-US" sz="4000" dirty="0"/>
          </a:p>
          <a:p>
            <a:r>
              <a:rPr lang="en-US" sz="3600" dirty="0" smtClean="0"/>
              <a:t>The </a:t>
            </a:r>
            <a:r>
              <a:rPr lang="en-US" sz="3600" dirty="0"/>
              <a:t>work presented here is a project of the research group led by </a:t>
            </a:r>
            <a:r>
              <a:rPr lang="en-US" sz="3600" dirty="0" err="1"/>
              <a:t>Randolf</a:t>
            </a:r>
            <a:r>
              <a:rPr lang="en-US" sz="3600" dirty="0"/>
              <a:t> </a:t>
            </a:r>
            <a:r>
              <a:rPr lang="en-US" sz="3600" dirty="0" err="1"/>
              <a:t>Menzel</a:t>
            </a:r>
            <a:r>
              <a:rPr lang="en-US" sz="3600" dirty="0"/>
              <a:t> at the FU </a:t>
            </a:r>
            <a:r>
              <a:rPr lang="en-US" sz="3600" dirty="0" smtClean="0"/>
              <a:t>Berlin, Germany.</a:t>
            </a:r>
            <a:endParaRPr lang="en-US" sz="3600" dirty="0"/>
          </a:p>
        </p:txBody>
      </p:sp>
    </p:spTree>
    <p:extLst>
      <p:ext uri="{BB962C8B-B14F-4D97-AF65-F5344CB8AC3E}">
        <p14:creationId xmlns:p14="http://schemas.microsoft.com/office/powerpoint/2010/main" val="10130636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0832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ance-movi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4775"/>
            <a:ext cx="12192000" cy="6858000"/>
          </a:xfrm>
          <a:prstGeom prst="rect">
            <a:avLst/>
          </a:prstGeom>
        </p:spPr>
      </p:pic>
    </p:spTree>
    <p:extLst>
      <p:ext uri="{BB962C8B-B14F-4D97-AF65-F5344CB8AC3E}">
        <p14:creationId xmlns:p14="http://schemas.microsoft.com/office/powerpoint/2010/main" val="16384877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22727">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3800" y="609601"/>
            <a:ext cx="3412088" cy="584775"/>
          </a:xfrm>
          <a:prstGeom prst="rect">
            <a:avLst/>
          </a:prstGeom>
          <a:noFill/>
        </p:spPr>
        <p:txBody>
          <a:bodyPr wrap="none" rtlCol="0">
            <a:spAutoFit/>
          </a:bodyPr>
          <a:lstStyle/>
          <a:p>
            <a:r>
              <a:rPr lang="en-US" sz="3200" dirty="0"/>
              <a:t>Capacitive coupling</a:t>
            </a:r>
          </a:p>
        </p:txBody>
      </p:sp>
      <p:pic>
        <p:nvPicPr>
          <p:cNvPr id="3" name="Picture 2" descr="favicon-1.png"/>
          <p:cNvPicPr>
            <a:picLocks noChangeAspect="1"/>
          </p:cNvPicPr>
          <p:nvPr/>
        </p:nvPicPr>
        <p:blipFill>
          <a:blip r:embed="rId2" cstate="print"/>
          <a:stretch>
            <a:fillRect/>
          </a:stretch>
        </p:blipFill>
        <p:spPr>
          <a:xfrm>
            <a:off x="3733800" y="1828800"/>
            <a:ext cx="3157734" cy="301143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Arial" pitchFamily="34" charset="0"/>
                <a:cs typeface="Arial" pitchFamily="34" charset="0"/>
              </a:rPr>
              <a:t>Conductivity of </a:t>
            </a:r>
            <a:r>
              <a:rPr lang="en-US" sz="3200" dirty="0" smtClean="0">
                <a:latin typeface="Arial" pitchFamily="34" charset="0"/>
                <a:cs typeface="Arial" pitchFamily="34" charset="0"/>
              </a:rPr>
              <a:t>human skin </a:t>
            </a:r>
            <a:r>
              <a:rPr lang="en-US" sz="3200" dirty="0">
                <a:latin typeface="Arial" pitchFamily="34" charset="0"/>
                <a:cs typeface="Arial" pitchFamily="34" charset="0"/>
              </a:rPr>
              <a:t>and </a:t>
            </a:r>
            <a:r>
              <a:rPr lang="en-US" sz="3200" dirty="0" smtClean="0">
                <a:latin typeface="Arial" pitchFamily="34" charset="0"/>
                <a:cs typeface="Arial" pitchFamily="34" charset="0"/>
              </a:rPr>
              <a:t>the exoskeleton of insects</a:t>
            </a:r>
            <a:endParaRPr lang="en-US" sz="3200" dirty="0">
              <a:latin typeface="Arial" pitchFamily="34" charset="0"/>
              <a:cs typeface="Arial" pitchFamily="34" charset="0"/>
            </a:endParaRPr>
          </a:p>
        </p:txBody>
      </p:sp>
      <p:pic>
        <p:nvPicPr>
          <p:cNvPr id="4" name="Picture 3" descr="resistance-1.jpg"/>
          <p:cNvPicPr>
            <a:picLocks noChangeAspect="1"/>
          </p:cNvPicPr>
          <p:nvPr/>
        </p:nvPicPr>
        <p:blipFill>
          <a:blip r:embed="rId3" cstate="print"/>
          <a:srcRect t="9412" b="47059"/>
          <a:stretch>
            <a:fillRect/>
          </a:stretch>
        </p:blipFill>
        <p:spPr>
          <a:xfrm>
            <a:off x="457200" y="1676400"/>
            <a:ext cx="10743136" cy="3810000"/>
          </a:xfrm>
          <a:prstGeom prst="rect">
            <a:avLst/>
          </a:prstGeom>
        </p:spPr>
      </p:pic>
      <p:sp>
        <p:nvSpPr>
          <p:cNvPr id="5" name="TextBox 4"/>
          <p:cNvSpPr txBox="1"/>
          <p:nvPr/>
        </p:nvSpPr>
        <p:spPr>
          <a:xfrm>
            <a:off x="609600" y="5867400"/>
            <a:ext cx="11049000" cy="400110"/>
          </a:xfrm>
          <a:prstGeom prst="rect">
            <a:avLst/>
          </a:prstGeom>
          <a:noFill/>
        </p:spPr>
        <p:txBody>
          <a:bodyPr wrap="square" rtlCol="0">
            <a:spAutoFit/>
          </a:bodyPr>
          <a:lstStyle/>
          <a:p>
            <a:r>
              <a:rPr lang="en-US" sz="2000" dirty="0" smtClean="0"/>
              <a:t>There is no relevant current flow on the surface of insects as proposed by previous authors!</a:t>
            </a:r>
            <a:endParaRPr lang="en-US" sz="2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The electrically charged wing</a:t>
            </a:r>
            <a:r>
              <a:rPr lang="en-US" sz="1100" dirty="0"/>
              <a:t/>
            </a:r>
            <a:br>
              <a:rPr lang="en-US" sz="1100" dirty="0"/>
            </a:br>
            <a:endParaRPr lang="en-US" sz="1100" dirty="0"/>
          </a:p>
        </p:txBody>
      </p:sp>
      <p:sp>
        <p:nvSpPr>
          <p:cNvPr id="3" name="Content Placeholder 2"/>
          <p:cNvSpPr>
            <a:spLocks noGrp="1"/>
          </p:cNvSpPr>
          <p:nvPr>
            <p:ph idx="1"/>
          </p:nvPr>
        </p:nvSpPr>
        <p:spPr>
          <a:xfrm>
            <a:off x="1905000" y="2209801"/>
            <a:ext cx="8001000" cy="4038599"/>
          </a:xfrm>
        </p:spPr>
        <p:txBody>
          <a:bodyPr>
            <a:normAutofit/>
          </a:bodyPr>
          <a:lstStyle/>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p:txBody>
      </p:sp>
      <p:pic>
        <p:nvPicPr>
          <p:cNvPr id="5" name="Picture 4" descr="Bee_in_flight_4_wings_2.jpg"/>
          <p:cNvPicPr>
            <a:picLocks noChangeAspect="1"/>
          </p:cNvPicPr>
          <p:nvPr/>
        </p:nvPicPr>
        <p:blipFill>
          <a:blip r:embed="rId3" cstate="print"/>
          <a:stretch>
            <a:fillRect/>
          </a:stretch>
        </p:blipFill>
        <p:spPr>
          <a:xfrm>
            <a:off x="961088" y="3352800"/>
            <a:ext cx="2844340" cy="2362200"/>
          </a:xfrm>
          <a:prstGeom prst="rect">
            <a:avLst/>
          </a:prstGeom>
        </p:spPr>
      </p:pic>
      <p:sp>
        <p:nvSpPr>
          <p:cNvPr id="6" name="TextBox 5"/>
          <p:cNvSpPr txBox="1"/>
          <p:nvPr/>
        </p:nvSpPr>
        <p:spPr>
          <a:xfrm>
            <a:off x="2133600" y="1447800"/>
            <a:ext cx="7772400" cy="738664"/>
          </a:xfrm>
          <a:prstGeom prst="rect">
            <a:avLst/>
          </a:prstGeom>
          <a:noFill/>
        </p:spPr>
        <p:txBody>
          <a:bodyPr wrap="square" rtlCol="0">
            <a:spAutoFit/>
          </a:bodyPr>
          <a:lstStyle/>
          <a:p>
            <a:r>
              <a:rPr lang="en-US" sz="1400" dirty="0"/>
              <a:t>The charged wing as the </a:t>
            </a:r>
            <a:r>
              <a:rPr lang="en-US" sz="1400" dirty="0" smtClean="0"/>
              <a:t>fast-moving </a:t>
            </a:r>
            <a:r>
              <a:rPr lang="en-US" sz="1400" dirty="0"/>
              <a:t>body part emanates an alternating electric field. The dynamics of this field can be recorded by a remote electrode connected to an AC amplifier or displayed as the mechanical movement of the receiving flagellum.</a:t>
            </a:r>
          </a:p>
        </p:txBody>
      </p:sp>
      <p:pic>
        <p:nvPicPr>
          <p:cNvPr id="7" name="Picture 6" descr="fliege-flug.jpg"/>
          <p:cNvPicPr>
            <a:picLocks noChangeAspect="1"/>
          </p:cNvPicPr>
          <p:nvPr/>
        </p:nvPicPr>
        <p:blipFill>
          <a:blip r:embed="rId4" cstate="print"/>
          <a:stretch>
            <a:fillRect/>
          </a:stretch>
        </p:blipFill>
        <p:spPr>
          <a:xfrm>
            <a:off x="8382000" y="3413861"/>
            <a:ext cx="2741521" cy="2330293"/>
          </a:xfrm>
          <a:prstGeom prst="rect">
            <a:avLst/>
          </a:prstGeom>
        </p:spPr>
      </p:pic>
      <p:pic>
        <p:nvPicPr>
          <p:cNvPr id="10" name="Picture 9" descr="detector- 4.jpg">
            <a:hlinkClick r:id="rId5"/>
          </p:cNvPr>
          <p:cNvPicPr>
            <a:picLocks noChangeAspect="1"/>
          </p:cNvPicPr>
          <p:nvPr/>
        </p:nvPicPr>
        <p:blipFill>
          <a:blip r:embed="rId6" cstate="print"/>
          <a:srcRect l="48889"/>
          <a:stretch>
            <a:fillRect/>
          </a:stretch>
        </p:blipFill>
        <p:spPr>
          <a:xfrm>
            <a:off x="3892387" y="3816769"/>
            <a:ext cx="1904999" cy="1434261"/>
          </a:xfrm>
          <a:prstGeom prst="rect">
            <a:avLst/>
          </a:prstGeom>
        </p:spPr>
      </p:pic>
      <p:sp>
        <p:nvSpPr>
          <p:cNvPr id="11" name="TextBox 10"/>
          <p:cNvSpPr txBox="1"/>
          <p:nvPr/>
        </p:nvSpPr>
        <p:spPr>
          <a:xfrm>
            <a:off x="1542755" y="3048001"/>
            <a:ext cx="1752600" cy="307777"/>
          </a:xfrm>
          <a:prstGeom prst="rect">
            <a:avLst/>
          </a:prstGeom>
          <a:noFill/>
        </p:spPr>
        <p:txBody>
          <a:bodyPr wrap="square" rtlCol="0">
            <a:spAutoFit/>
          </a:bodyPr>
          <a:lstStyle/>
          <a:p>
            <a:r>
              <a:rPr lang="en-US" sz="1400" dirty="0"/>
              <a:t>Bee with four </a:t>
            </a:r>
            <a:r>
              <a:rPr lang="en-US" sz="1400" dirty="0" smtClean="0"/>
              <a:t>wings !</a:t>
            </a:r>
            <a:endParaRPr lang="en-US" sz="1400" dirty="0"/>
          </a:p>
        </p:txBody>
      </p:sp>
      <p:sp>
        <p:nvSpPr>
          <p:cNvPr id="13" name="TextBox 12"/>
          <p:cNvSpPr txBox="1"/>
          <p:nvPr/>
        </p:nvSpPr>
        <p:spPr>
          <a:xfrm>
            <a:off x="8868832" y="5744154"/>
            <a:ext cx="893193" cy="246221"/>
          </a:xfrm>
          <a:prstGeom prst="rect">
            <a:avLst/>
          </a:prstGeom>
          <a:noFill/>
        </p:spPr>
        <p:txBody>
          <a:bodyPr wrap="none" rtlCol="0">
            <a:spAutoFit/>
          </a:bodyPr>
          <a:lstStyle/>
          <a:p>
            <a:r>
              <a:rPr lang="en-US" sz="1000" dirty="0" err="1"/>
              <a:t>Björn</a:t>
            </a:r>
            <a:r>
              <a:rPr lang="en-US" sz="1000" dirty="0"/>
              <a:t> </a:t>
            </a:r>
            <a:r>
              <a:rPr lang="en-US" sz="1000" dirty="0" err="1"/>
              <a:t>Brembs</a:t>
            </a:r>
            <a:endParaRPr lang="en-US" sz="1000" dirty="0"/>
          </a:p>
        </p:txBody>
      </p:sp>
      <p:sp>
        <p:nvSpPr>
          <p:cNvPr id="14" name="TextBox 13"/>
          <p:cNvSpPr txBox="1"/>
          <p:nvPr/>
        </p:nvSpPr>
        <p:spPr>
          <a:xfrm>
            <a:off x="9091869" y="3055919"/>
            <a:ext cx="973664" cy="307777"/>
          </a:xfrm>
          <a:prstGeom prst="rect">
            <a:avLst/>
          </a:prstGeom>
          <a:noFill/>
        </p:spPr>
        <p:txBody>
          <a:bodyPr wrap="square" rtlCol="0">
            <a:spAutoFit/>
          </a:bodyPr>
          <a:lstStyle/>
          <a:p>
            <a:r>
              <a:rPr lang="en-US" sz="1400" dirty="0"/>
              <a:t>Drosophila</a:t>
            </a:r>
          </a:p>
        </p:txBody>
      </p:sp>
      <p:pic>
        <p:nvPicPr>
          <p:cNvPr id="24" name="Picture 23" descr="Bienenflug-2.jpg"/>
          <p:cNvPicPr>
            <a:picLocks noChangeAspect="1"/>
          </p:cNvPicPr>
          <p:nvPr/>
        </p:nvPicPr>
        <p:blipFill>
          <a:blip r:embed="rId7" cstate="print"/>
          <a:srcRect l="14551" b="12245"/>
          <a:stretch>
            <a:fillRect/>
          </a:stretch>
        </p:blipFill>
        <p:spPr>
          <a:xfrm>
            <a:off x="5797387" y="3690307"/>
            <a:ext cx="2542018" cy="1739062"/>
          </a:xfrm>
          <a:prstGeom prst="rect">
            <a:avLst/>
          </a:prstGeom>
        </p:spPr>
      </p:pic>
      <p:sp>
        <p:nvSpPr>
          <p:cNvPr id="25" name="TextBox 24"/>
          <p:cNvSpPr txBox="1"/>
          <p:nvPr/>
        </p:nvSpPr>
        <p:spPr>
          <a:xfrm>
            <a:off x="6679410" y="3168134"/>
            <a:ext cx="970137" cy="369332"/>
          </a:xfrm>
          <a:prstGeom prst="rect">
            <a:avLst/>
          </a:prstGeom>
          <a:noFill/>
        </p:spPr>
        <p:txBody>
          <a:bodyPr wrap="square" rtlCol="0">
            <a:spAutoFit/>
          </a:bodyPr>
          <a:lstStyle/>
          <a:p>
            <a:endParaRPr lang="en-US" sz="800" dirty="0">
              <a:latin typeface="Arial" pitchFamily="34" charset="0"/>
              <a:cs typeface="Arial" pitchFamily="34" charset="0"/>
            </a:endParaRPr>
          </a:p>
          <a:p>
            <a:r>
              <a:rPr lang="en-US" sz="1000" dirty="0"/>
              <a:t>Output voltage</a:t>
            </a:r>
          </a:p>
        </p:txBody>
      </p:sp>
      <p:sp>
        <p:nvSpPr>
          <p:cNvPr id="4" name="TextBox 3"/>
          <p:cNvSpPr txBox="1"/>
          <p:nvPr/>
        </p:nvSpPr>
        <p:spPr>
          <a:xfrm>
            <a:off x="1556610" y="6216575"/>
            <a:ext cx="10299743" cy="369332"/>
          </a:xfrm>
          <a:prstGeom prst="rect">
            <a:avLst/>
          </a:prstGeom>
          <a:noFill/>
        </p:spPr>
        <p:txBody>
          <a:bodyPr wrap="none" rtlCol="0">
            <a:spAutoFit/>
          </a:bodyPr>
          <a:lstStyle/>
          <a:p>
            <a:r>
              <a:rPr lang="en-US" dirty="0" smtClean="0"/>
              <a:t>To measure a DC-potential remotely, a chopper device is needed. </a:t>
            </a:r>
            <a:r>
              <a:rPr lang="en-US" dirty="0"/>
              <a:t>F</a:t>
            </a:r>
            <a:r>
              <a:rPr lang="en-US" dirty="0" smtClean="0"/>
              <a:t>or insects, this is provided by the wing.</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982510"/>
            <a:ext cx="5966633" cy="369332"/>
          </a:xfrm>
          <a:prstGeom prst="rect">
            <a:avLst/>
          </a:prstGeom>
          <a:noFill/>
        </p:spPr>
        <p:txBody>
          <a:bodyPr wrap="none" rtlCol="0">
            <a:spAutoFit/>
          </a:bodyPr>
          <a:lstStyle/>
          <a:p>
            <a:r>
              <a:rPr lang="en-US" dirty="0"/>
              <a:t>Flagellum with Johnston’s </a:t>
            </a:r>
            <a:r>
              <a:rPr lang="en-US" dirty="0" smtClean="0"/>
              <a:t>organ (multiple mechanoreceptors)</a:t>
            </a:r>
            <a:endParaRPr lang="en-US" dirty="0"/>
          </a:p>
        </p:txBody>
      </p:sp>
      <p:pic>
        <p:nvPicPr>
          <p:cNvPr id="4" name="Picture 3" descr="flagellum-all-1.jpg">
            <a:hlinkClick r:id="rId3"/>
          </p:cNvPr>
          <p:cNvPicPr>
            <a:picLocks noChangeAspect="1"/>
          </p:cNvPicPr>
          <p:nvPr/>
        </p:nvPicPr>
        <p:blipFill>
          <a:blip r:embed="rId4" cstate="print"/>
          <a:stretch>
            <a:fillRect/>
          </a:stretch>
        </p:blipFill>
        <p:spPr>
          <a:xfrm>
            <a:off x="673443" y="1393109"/>
            <a:ext cx="4581358" cy="3095886"/>
          </a:xfrm>
          <a:prstGeom prst="rect">
            <a:avLst/>
          </a:prstGeom>
        </p:spPr>
      </p:pic>
      <p:pic>
        <p:nvPicPr>
          <p:cNvPr id="5" name="Picture 4" descr="flagellum-flipped-0794.jpg"/>
          <p:cNvPicPr>
            <a:picLocks noChangeAspect="1"/>
          </p:cNvPicPr>
          <p:nvPr/>
        </p:nvPicPr>
        <p:blipFill>
          <a:blip r:embed="rId5" cstate="print"/>
          <a:stretch>
            <a:fillRect/>
          </a:stretch>
        </p:blipFill>
        <p:spPr>
          <a:xfrm>
            <a:off x="7606734" y="1393109"/>
            <a:ext cx="4127848" cy="3095886"/>
          </a:xfrm>
          <a:prstGeom prst="rect">
            <a:avLst/>
          </a:prstGeom>
        </p:spPr>
      </p:pic>
      <p:sp>
        <p:nvSpPr>
          <p:cNvPr id="6" name="TextBox 5"/>
          <p:cNvSpPr txBox="1"/>
          <p:nvPr/>
        </p:nvSpPr>
        <p:spPr>
          <a:xfrm>
            <a:off x="3657600" y="5476954"/>
            <a:ext cx="4458272" cy="246221"/>
          </a:xfrm>
          <a:prstGeom prst="rect">
            <a:avLst/>
          </a:prstGeom>
          <a:noFill/>
        </p:spPr>
        <p:txBody>
          <a:bodyPr wrap="none" rtlCol="0">
            <a:spAutoFit/>
          </a:bodyPr>
          <a:lstStyle/>
          <a:p>
            <a:r>
              <a:rPr lang="en-US" sz="1000" dirty="0" err="1"/>
              <a:t>Tsujiuchi</a:t>
            </a:r>
            <a:r>
              <a:rPr lang="en-US" sz="1000" dirty="0"/>
              <a:t>, S., Sivan-</a:t>
            </a:r>
            <a:r>
              <a:rPr lang="en-US" sz="1000" dirty="0" err="1"/>
              <a:t>Loukianova</a:t>
            </a:r>
            <a:r>
              <a:rPr lang="en-US" sz="1000" dirty="0"/>
              <a:t>, E., </a:t>
            </a:r>
            <a:r>
              <a:rPr lang="en-US" sz="1000" dirty="0" err="1"/>
              <a:t>Eberl</a:t>
            </a:r>
            <a:r>
              <a:rPr lang="en-US" sz="1000" dirty="0"/>
              <a:t>, D. F., Kitagawa, Y., and </a:t>
            </a:r>
            <a:r>
              <a:rPr lang="en-US" sz="1000" dirty="0" err="1"/>
              <a:t>Kadowaki</a:t>
            </a:r>
            <a:r>
              <a:rPr lang="en-US" sz="1000" dirty="0"/>
              <a:t>, T. 2007</a:t>
            </a:r>
          </a:p>
        </p:txBody>
      </p:sp>
      <p:sp>
        <p:nvSpPr>
          <p:cNvPr id="7" name="TextBox 6"/>
          <p:cNvSpPr txBox="1"/>
          <p:nvPr/>
        </p:nvSpPr>
        <p:spPr>
          <a:xfrm>
            <a:off x="4876800" y="411033"/>
            <a:ext cx="4876800" cy="461665"/>
          </a:xfrm>
          <a:prstGeom prst="rect">
            <a:avLst/>
          </a:prstGeom>
          <a:noFill/>
        </p:spPr>
        <p:txBody>
          <a:bodyPr wrap="square" rtlCol="0">
            <a:spAutoFit/>
          </a:bodyPr>
          <a:lstStyle/>
          <a:p>
            <a:r>
              <a:rPr lang="en-US" sz="2400" dirty="0" smtClean="0"/>
              <a:t>The bee’s ear</a:t>
            </a:r>
            <a:endParaRPr lang="en-US" sz="2400" dirty="0"/>
          </a:p>
        </p:txBody>
      </p:sp>
      <p:cxnSp>
        <p:nvCxnSpPr>
          <p:cNvPr id="8" name="Straight Arrow Connector 7"/>
          <p:cNvCxnSpPr/>
          <p:nvPr/>
        </p:nvCxnSpPr>
        <p:spPr>
          <a:xfrm>
            <a:off x="6553200" y="1351842"/>
            <a:ext cx="3886200" cy="8595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200400" y="6094729"/>
            <a:ext cx="5571846" cy="369332"/>
          </a:xfrm>
          <a:prstGeom prst="rect">
            <a:avLst/>
          </a:prstGeom>
          <a:noFill/>
        </p:spPr>
        <p:txBody>
          <a:bodyPr wrap="none" rtlCol="0">
            <a:spAutoFit/>
          </a:bodyPr>
          <a:lstStyle/>
          <a:p>
            <a:r>
              <a:rPr lang="en-US" dirty="0" smtClean="0"/>
              <a:t>For communication you need a sensitive receiver as well</a:t>
            </a:r>
            <a:endParaRPr lang="en-US" dirty="0"/>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9346" y="2478432"/>
            <a:ext cx="1583436" cy="1747425"/>
          </a:xfrm>
          <a:prstGeom prst="rect">
            <a:avLst/>
          </a:prstGeom>
        </p:spPr>
      </p:pic>
    </p:spTree>
    <p:extLst>
      <p:ext uri="{BB962C8B-B14F-4D97-AF65-F5344CB8AC3E}">
        <p14:creationId xmlns:p14="http://schemas.microsoft.com/office/powerpoint/2010/main" val="10947792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Response of the flagellum to the wing </a:t>
            </a:r>
            <a:r>
              <a:rPr lang="en-US" sz="3200" dirty="0" smtClean="0"/>
              <a:t>beat</a:t>
            </a:r>
            <a:endParaRPr lang="en-US" sz="3200" dirty="0"/>
          </a:p>
        </p:txBody>
      </p:sp>
      <p:pic>
        <p:nvPicPr>
          <p:cNvPr id="8" name="Content Placeholder 7" descr="Wing-flagellum-coupling-72.jpg"/>
          <p:cNvPicPr>
            <a:picLocks noGrp="1" noChangeAspect="1"/>
          </p:cNvPicPr>
          <p:nvPr>
            <p:ph idx="1"/>
          </p:nvPr>
        </p:nvPicPr>
        <p:blipFill>
          <a:blip r:embed="rId3" cstate="print"/>
          <a:stretch>
            <a:fillRect/>
          </a:stretch>
        </p:blipFill>
        <p:spPr>
          <a:xfrm>
            <a:off x="2278226" y="1401874"/>
            <a:ext cx="1155192" cy="941832"/>
          </a:xfrm>
        </p:spPr>
      </p:pic>
      <p:pic>
        <p:nvPicPr>
          <p:cNvPr id="9" name="Picture 8" descr="Fig S4 laser set up.jpg"/>
          <p:cNvPicPr>
            <a:picLocks noChangeAspect="1"/>
          </p:cNvPicPr>
          <p:nvPr/>
        </p:nvPicPr>
        <p:blipFill>
          <a:blip r:embed="rId4" cstate="print"/>
          <a:stretch>
            <a:fillRect/>
          </a:stretch>
        </p:blipFill>
        <p:spPr>
          <a:xfrm>
            <a:off x="1566738" y="4245474"/>
            <a:ext cx="4099465" cy="1447800"/>
          </a:xfrm>
          <a:prstGeom prst="rect">
            <a:avLst/>
          </a:prstGeom>
        </p:spPr>
      </p:pic>
      <p:pic>
        <p:nvPicPr>
          <p:cNvPr id="10" name="Picture 9" descr="Force of wing.jpg"/>
          <p:cNvPicPr>
            <a:picLocks noChangeAspect="1"/>
          </p:cNvPicPr>
          <p:nvPr/>
        </p:nvPicPr>
        <p:blipFill>
          <a:blip r:embed="rId5" cstate="print"/>
          <a:stretch>
            <a:fillRect/>
          </a:stretch>
        </p:blipFill>
        <p:spPr>
          <a:xfrm>
            <a:off x="5029200" y="1524000"/>
            <a:ext cx="4663440" cy="1249680"/>
          </a:xfrm>
          <a:prstGeom prst="rect">
            <a:avLst/>
          </a:prstGeom>
        </p:spPr>
      </p:pic>
      <p:sp>
        <p:nvSpPr>
          <p:cNvPr id="13" name="TextBox 12"/>
          <p:cNvSpPr txBox="1"/>
          <p:nvPr/>
        </p:nvSpPr>
        <p:spPr>
          <a:xfrm>
            <a:off x="3962400" y="1143000"/>
            <a:ext cx="3728328" cy="369332"/>
          </a:xfrm>
          <a:prstGeom prst="rect">
            <a:avLst/>
          </a:prstGeom>
          <a:noFill/>
        </p:spPr>
        <p:txBody>
          <a:bodyPr wrap="none" rtlCol="0">
            <a:spAutoFit/>
          </a:bodyPr>
          <a:lstStyle/>
          <a:p>
            <a:r>
              <a:rPr lang="en-US" dirty="0"/>
              <a:t>Coulomb forces of wing and flagellum</a:t>
            </a:r>
          </a:p>
        </p:txBody>
      </p:sp>
      <p:sp>
        <p:nvSpPr>
          <p:cNvPr id="15" name="TextBox 14"/>
          <p:cNvSpPr txBox="1"/>
          <p:nvPr/>
        </p:nvSpPr>
        <p:spPr>
          <a:xfrm>
            <a:off x="2326983" y="3824021"/>
            <a:ext cx="2578976" cy="369332"/>
          </a:xfrm>
          <a:prstGeom prst="rect">
            <a:avLst/>
          </a:prstGeom>
          <a:noFill/>
        </p:spPr>
        <p:txBody>
          <a:bodyPr wrap="none" rtlCol="0">
            <a:spAutoFit/>
          </a:bodyPr>
          <a:lstStyle/>
          <a:p>
            <a:r>
              <a:rPr lang="en-US" dirty="0"/>
              <a:t>Laser Doppler </a:t>
            </a:r>
            <a:r>
              <a:rPr lang="en-US" dirty="0" err="1"/>
              <a:t>vibrometry</a:t>
            </a:r>
            <a:endParaRPr lang="en-US" dirty="0"/>
          </a:p>
        </p:txBody>
      </p:sp>
      <p:pic>
        <p:nvPicPr>
          <p:cNvPr id="16" name="Picture 15" descr="Flagellar vibration -04.jpg"/>
          <p:cNvPicPr>
            <a:picLocks noChangeAspect="1"/>
          </p:cNvPicPr>
          <p:nvPr/>
        </p:nvPicPr>
        <p:blipFill>
          <a:blip r:embed="rId6" cstate="print"/>
          <a:stretch>
            <a:fillRect/>
          </a:stretch>
        </p:blipFill>
        <p:spPr>
          <a:xfrm>
            <a:off x="7190194" y="4076098"/>
            <a:ext cx="2261616" cy="1493520"/>
          </a:xfrm>
          <a:prstGeom prst="rect">
            <a:avLst/>
          </a:prstGeom>
        </p:spPr>
      </p:pic>
      <p:pic>
        <p:nvPicPr>
          <p:cNvPr id="21" name="Picture 20" descr="Coulomb forces formular-1.jpg"/>
          <p:cNvPicPr>
            <a:picLocks noChangeAspect="1"/>
          </p:cNvPicPr>
          <p:nvPr/>
        </p:nvPicPr>
        <p:blipFill>
          <a:blip r:embed="rId7" cstate="print"/>
          <a:stretch>
            <a:fillRect/>
          </a:stretch>
        </p:blipFill>
        <p:spPr>
          <a:xfrm>
            <a:off x="2278226" y="2438401"/>
            <a:ext cx="1228035" cy="609600"/>
          </a:xfrm>
          <a:prstGeom prst="rect">
            <a:avLst/>
          </a:prstGeom>
        </p:spPr>
      </p:pic>
      <p:sp>
        <p:nvSpPr>
          <p:cNvPr id="22" name="TextBox 21"/>
          <p:cNvSpPr txBox="1"/>
          <p:nvPr/>
        </p:nvSpPr>
        <p:spPr>
          <a:xfrm>
            <a:off x="2583026" y="1630474"/>
            <a:ext cx="290464" cy="369332"/>
          </a:xfrm>
          <a:prstGeom prst="rect">
            <a:avLst/>
          </a:prstGeom>
          <a:noFill/>
        </p:spPr>
        <p:txBody>
          <a:bodyPr wrap="none" rtlCol="0">
            <a:spAutoFit/>
          </a:bodyPr>
          <a:lstStyle/>
          <a:p>
            <a:r>
              <a:rPr lang="en-US" dirty="0"/>
              <a:t>F</a:t>
            </a:r>
          </a:p>
        </p:txBody>
      </p:sp>
      <p:sp>
        <p:nvSpPr>
          <p:cNvPr id="23" name="TextBox 22"/>
          <p:cNvSpPr txBox="1"/>
          <p:nvPr/>
        </p:nvSpPr>
        <p:spPr>
          <a:xfrm>
            <a:off x="6172200" y="5638800"/>
            <a:ext cx="5410200" cy="400110"/>
          </a:xfrm>
          <a:prstGeom prst="rect">
            <a:avLst/>
          </a:prstGeom>
          <a:noFill/>
        </p:spPr>
        <p:txBody>
          <a:bodyPr wrap="square" rtlCol="0">
            <a:spAutoFit/>
          </a:bodyPr>
          <a:lstStyle/>
          <a:p>
            <a:r>
              <a:rPr lang="en-US" sz="1000" dirty="0"/>
              <a:t>Vibration amplitude of the antennal flagellum as a function </a:t>
            </a:r>
            <a:r>
              <a:rPr lang="en-US" sz="1000" dirty="0" smtClean="0"/>
              <a:t>of the </a:t>
            </a:r>
            <a:r>
              <a:rPr lang="en-US" sz="1000" dirty="0"/>
              <a:t>oscillation amplitude of an isolated wing placed at a </a:t>
            </a:r>
            <a:r>
              <a:rPr lang="en-US" sz="1000" dirty="0" smtClean="0"/>
              <a:t>distance </a:t>
            </a:r>
            <a:r>
              <a:rPr lang="en-US" sz="1000" dirty="0"/>
              <a:t>of 2 mm from the bee’s </a:t>
            </a:r>
            <a:r>
              <a:rPr lang="en-US" sz="1000" dirty="0" smtClean="0"/>
              <a:t>head. (Red charged wing, blue acoustic coupling.) </a:t>
            </a:r>
            <a:endParaRPr lang="en-US" sz="1000" dirty="0"/>
          </a:p>
        </p:txBody>
      </p:sp>
      <p:sp>
        <p:nvSpPr>
          <p:cNvPr id="24" name="TextBox 23"/>
          <p:cNvSpPr txBox="1"/>
          <p:nvPr/>
        </p:nvSpPr>
        <p:spPr>
          <a:xfrm>
            <a:off x="4875101" y="3348094"/>
            <a:ext cx="3794180" cy="461665"/>
          </a:xfrm>
          <a:prstGeom prst="rect">
            <a:avLst/>
          </a:prstGeom>
          <a:noFill/>
        </p:spPr>
        <p:txBody>
          <a:bodyPr wrap="none" rtlCol="0">
            <a:spAutoFit/>
          </a:bodyPr>
          <a:lstStyle/>
          <a:p>
            <a:r>
              <a:rPr lang="en-US" sz="2400" dirty="0"/>
              <a:t>Do honeybees have hearing?</a:t>
            </a:r>
          </a:p>
        </p:txBody>
      </p:sp>
      <p:cxnSp>
        <p:nvCxnSpPr>
          <p:cNvPr id="25" name="Straight Arrow Connector 24"/>
          <p:cNvCxnSpPr/>
          <p:nvPr/>
        </p:nvCxnSpPr>
        <p:spPr>
          <a:xfrm>
            <a:off x="7162800" y="1447800"/>
            <a:ext cx="762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5943600" y="1447800"/>
            <a:ext cx="762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324601" y="2743201"/>
            <a:ext cx="1800493" cy="246221"/>
          </a:xfrm>
          <a:prstGeom prst="rect">
            <a:avLst/>
          </a:prstGeom>
          <a:noFill/>
        </p:spPr>
        <p:txBody>
          <a:bodyPr wrap="none" rtlCol="0">
            <a:spAutoFit/>
          </a:bodyPr>
          <a:lstStyle/>
          <a:p>
            <a:r>
              <a:rPr lang="en-US" sz="1000" dirty="0"/>
              <a:t>Acoustic versus electric forces</a:t>
            </a:r>
          </a:p>
        </p:txBody>
      </p:sp>
      <p:sp>
        <p:nvSpPr>
          <p:cNvPr id="3" name="TextBox 2"/>
          <p:cNvSpPr txBox="1"/>
          <p:nvPr/>
        </p:nvSpPr>
        <p:spPr>
          <a:xfrm>
            <a:off x="587559" y="6286962"/>
            <a:ext cx="11086818" cy="369332"/>
          </a:xfrm>
          <a:prstGeom prst="rect">
            <a:avLst/>
          </a:prstGeom>
          <a:noFill/>
        </p:spPr>
        <p:txBody>
          <a:bodyPr wrap="none" rtlCol="0">
            <a:spAutoFit/>
          </a:bodyPr>
          <a:lstStyle/>
          <a:p>
            <a:r>
              <a:rPr lang="en-US" dirty="0" smtClean="0"/>
              <a:t>Coulomb forces are easily more the 10 times stronger than acoustic forces especially for frequencies less the 50 Hz</a:t>
            </a:r>
            <a:endParaRPr lang="en-US" dirty="0"/>
          </a:p>
        </p:txBody>
      </p:sp>
      <p:sp>
        <p:nvSpPr>
          <p:cNvPr id="4" name="TextBox 3"/>
          <p:cNvSpPr txBox="1"/>
          <p:nvPr/>
        </p:nvSpPr>
        <p:spPr>
          <a:xfrm>
            <a:off x="9451810" y="3891432"/>
            <a:ext cx="1901990" cy="1200329"/>
          </a:xfrm>
          <a:prstGeom prst="rect">
            <a:avLst/>
          </a:prstGeom>
          <a:noFill/>
        </p:spPr>
        <p:txBody>
          <a:bodyPr wrap="square" rtlCol="0">
            <a:spAutoFit/>
          </a:bodyPr>
          <a:lstStyle/>
          <a:p>
            <a:r>
              <a:rPr lang="en-US" dirty="0" smtClean="0"/>
              <a:t>Threshold of hearing is less than 10nm of </a:t>
            </a:r>
            <a:r>
              <a:rPr lang="en-US" dirty="0" err="1" smtClean="0"/>
              <a:t>flagellar</a:t>
            </a:r>
            <a:r>
              <a:rPr lang="en-US" dirty="0" smtClean="0"/>
              <a:t> vibration</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4266007"/>
            <a:ext cx="8699062" cy="2438400"/>
          </a:xfrm>
          <a:prstGeom prst="rect">
            <a:avLst/>
          </a:prstGeom>
        </p:spPr>
      </p:pic>
      <p:sp>
        <p:nvSpPr>
          <p:cNvPr id="3" name="TextBox 2"/>
          <p:cNvSpPr txBox="1"/>
          <p:nvPr/>
        </p:nvSpPr>
        <p:spPr>
          <a:xfrm>
            <a:off x="2959538" y="3872233"/>
            <a:ext cx="8737162" cy="369332"/>
          </a:xfrm>
          <a:prstGeom prst="rect">
            <a:avLst/>
          </a:prstGeom>
          <a:noFill/>
        </p:spPr>
        <p:txBody>
          <a:bodyPr wrap="square" rtlCol="0">
            <a:spAutoFit/>
          </a:bodyPr>
          <a:lstStyle/>
          <a:p>
            <a:r>
              <a:rPr lang="en-US" dirty="0" smtClean="0"/>
              <a:t>            sunshine in the morning                                                                 rain in the afternoon</a:t>
            </a:r>
            <a:endParaRPr lang="en-US" dirty="0"/>
          </a:p>
        </p:txBody>
      </p:sp>
      <p:sp>
        <p:nvSpPr>
          <p:cNvPr id="4" name="TextBox 3"/>
          <p:cNvSpPr txBox="1"/>
          <p:nvPr/>
        </p:nvSpPr>
        <p:spPr>
          <a:xfrm>
            <a:off x="2590800" y="3502901"/>
            <a:ext cx="7162800" cy="400110"/>
          </a:xfrm>
          <a:prstGeom prst="rect">
            <a:avLst/>
          </a:prstGeom>
          <a:noFill/>
        </p:spPr>
        <p:txBody>
          <a:bodyPr wrap="square" rtlCol="0">
            <a:spAutoFit/>
          </a:bodyPr>
          <a:lstStyle/>
          <a:p>
            <a:r>
              <a:rPr lang="en-US" sz="2000" dirty="0" smtClean="0"/>
              <a:t>The natural humidity influences the electric </a:t>
            </a:r>
            <a:r>
              <a:rPr lang="en-US" sz="2000" dirty="0"/>
              <a:t>signal on the comb</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3395" y="591441"/>
            <a:ext cx="3815193" cy="232854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89295" y="1779203"/>
            <a:ext cx="2863596" cy="1644396"/>
          </a:xfrm>
          <a:prstGeom prst="rect">
            <a:avLst/>
          </a:prstGeom>
        </p:spPr>
      </p:pic>
      <p:sp>
        <p:nvSpPr>
          <p:cNvPr id="7" name="TextBox 6"/>
          <p:cNvSpPr txBox="1"/>
          <p:nvPr/>
        </p:nvSpPr>
        <p:spPr>
          <a:xfrm>
            <a:off x="4937731" y="87811"/>
            <a:ext cx="4495800" cy="369332"/>
          </a:xfrm>
          <a:prstGeom prst="rect">
            <a:avLst/>
          </a:prstGeom>
          <a:noFill/>
        </p:spPr>
        <p:txBody>
          <a:bodyPr wrap="square" rtlCol="0">
            <a:spAutoFit/>
          </a:bodyPr>
          <a:lstStyle/>
          <a:p>
            <a:r>
              <a:rPr lang="en-US" dirty="0" smtClean="0"/>
              <a:t> During landing flights with four wings</a:t>
            </a:r>
            <a:endParaRPr lang="en-US" dirty="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138" y="539673"/>
            <a:ext cx="2819400" cy="211455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94630" y="481585"/>
            <a:ext cx="2346602" cy="2377440"/>
          </a:xfrm>
          <a:prstGeom prst="rect">
            <a:avLst/>
          </a:prstGeom>
        </p:spPr>
      </p:pic>
      <p:sp>
        <p:nvSpPr>
          <p:cNvPr id="10" name="TextBox 9"/>
          <p:cNvSpPr txBox="1"/>
          <p:nvPr/>
        </p:nvSpPr>
        <p:spPr>
          <a:xfrm>
            <a:off x="9746865" y="3318236"/>
            <a:ext cx="2286000" cy="246221"/>
          </a:xfrm>
          <a:prstGeom prst="rect">
            <a:avLst/>
          </a:prstGeom>
          <a:noFill/>
        </p:spPr>
        <p:txBody>
          <a:bodyPr wrap="square" rtlCol="0">
            <a:spAutoFit/>
          </a:bodyPr>
          <a:lstStyle/>
          <a:p>
            <a:r>
              <a:rPr lang="en-US" sz="1000" dirty="0" smtClean="0"/>
              <a:t>Effective voltage of a four-layer wing</a:t>
            </a:r>
            <a:endParaRPr lang="en-US" sz="1000" dirty="0"/>
          </a:p>
        </p:txBody>
      </p:sp>
      <p:pic>
        <p:nvPicPr>
          <p:cNvPr id="11" name="Picture 10" descr="Bee_in_flight_4_wings_2.jpg"/>
          <p:cNvPicPr>
            <a:picLocks noChangeAspect="1"/>
          </p:cNvPicPr>
          <p:nvPr/>
        </p:nvPicPr>
        <p:blipFill>
          <a:blip r:embed="rId8" cstate="print"/>
          <a:stretch>
            <a:fillRect/>
          </a:stretch>
        </p:blipFill>
        <p:spPr>
          <a:xfrm>
            <a:off x="10035482" y="108140"/>
            <a:ext cx="2010712" cy="1661962"/>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8600" y="4377544"/>
            <a:ext cx="2890811" cy="2168108"/>
          </a:xfrm>
          <a:prstGeom prst="rect">
            <a:avLst/>
          </a:prstGeom>
        </p:spPr>
      </p:pic>
      <p:sp>
        <p:nvSpPr>
          <p:cNvPr id="13" name="TextBox 12"/>
          <p:cNvSpPr txBox="1"/>
          <p:nvPr/>
        </p:nvSpPr>
        <p:spPr>
          <a:xfrm>
            <a:off x="4011740" y="4377544"/>
            <a:ext cx="1851982" cy="369332"/>
          </a:xfrm>
          <a:prstGeom prst="rect">
            <a:avLst/>
          </a:prstGeom>
          <a:noFill/>
        </p:spPr>
        <p:txBody>
          <a:bodyPr wrap="none" rtlCol="0">
            <a:spAutoFit/>
          </a:bodyPr>
          <a:lstStyle/>
          <a:p>
            <a:r>
              <a:rPr lang="en-US" dirty="0"/>
              <a:t>3</a:t>
            </a:r>
            <a:r>
              <a:rPr lang="en-US" dirty="0" smtClean="0"/>
              <a:t>0% rel. Humidity</a:t>
            </a:r>
            <a:endParaRPr lang="en-US" dirty="0"/>
          </a:p>
        </p:txBody>
      </p:sp>
      <p:sp>
        <p:nvSpPr>
          <p:cNvPr id="14" name="TextBox 13"/>
          <p:cNvSpPr txBox="1"/>
          <p:nvPr/>
        </p:nvSpPr>
        <p:spPr>
          <a:xfrm>
            <a:off x="8820874" y="4350886"/>
            <a:ext cx="1851982" cy="369332"/>
          </a:xfrm>
          <a:prstGeom prst="rect">
            <a:avLst/>
          </a:prstGeom>
          <a:noFill/>
        </p:spPr>
        <p:txBody>
          <a:bodyPr wrap="none" rtlCol="0">
            <a:spAutoFit/>
          </a:bodyPr>
          <a:lstStyle/>
          <a:p>
            <a:r>
              <a:rPr lang="en-US" dirty="0"/>
              <a:t>6</a:t>
            </a:r>
            <a:r>
              <a:rPr lang="en-US" dirty="0" smtClean="0"/>
              <a:t>0% rel. Humidity</a:t>
            </a:r>
            <a:endParaRPr lang="en-US" dirty="0"/>
          </a:p>
        </p:txBody>
      </p:sp>
      <p:sp>
        <p:nvSpPr>
          <p:cNvPr id="15" name="TextBox 14"/>
          <p:cNvSpPr txBox="1"/>
          <p:nvPr/>
        </p:nvSpPr>
        <p:spPr>
          <a:xfrm>
            <a:off x="7020285" y="6614542"/>
            <a:ext cx="1364091" cy="276999"/>
          </a:xfrm>
          <a:prstGeom prst="rect">
            <a:avLst/>
          </a:prstGeom>
          <a:noFill/>
        </p:spPr>
        <p:txBody>
          <a:bodyPr wrap="none" rtlCol="0">
            <a:spAutoFit/>
          </a:bodyPr>
          <a:lstStyle/>
          <a:p>
            <a:r>
              <a:rPr lang="en-US" sz="1200" dirty="0" smtClean="0"/>
              <a:t>Time course of day</a:t>
            </a:r>
            <a:endParaRPr lang="en-US" sz="1200" dirty="0"/>
          </a:p>
        </p:txBody>
      </p:sp>
      <p:sp>
        <p:nvSpPr>
          <p:cNvPr id="16" name="TextBox 15"/>
          <p:cNvSpPr txBox="1"/>
          <p:nvPr/>
        </p:nvSpPr>
        <p:spPr>
          <a:xfrm>
            <a:off x="11125200" y="2057041"/>
            <a:ext cx="920994" cy="400110"/>
          </a:xfrm>
          <a:prstGeom prst="rect">
            <a:avLst/>
          </a:prstGeom>
          <a:noFill/>
        </p:spPr>
        <p:txBody>
          <a:bodyPr wrap="square" rtlCol="0">
            <a:spAutoFit/>
          </a:bodyPr>
          <a:lstStyle/>
          <a:p>
            <a:r>
              <a:rPr lang="en-US" sz="1000" dirty="0" smtClean="0"/>
              <a:t>27°, 45% </a:t>
            </a:r>
          </a:p>
          <a:p>
            <a:r>
              <a:rPr lang="en-US" sz="1000" dirty="0"/>
              <a:t>r</a:t>
            </a:r>
            <a:r>
              <a:rPr lang="en-US" sz="1000" dirty="0" smtClean="0"/>
              <a:t>el. Humidity</a:t>
            </a:r>
            <a:endParaRPr lang="en-US" sz="1000" dirty="0"/>
          </a:p>
        </p:txBody>
      </p:sp>
    </p:spTree>
    <p:extLst>
      <p:ext uri="{BB962C8B-B14F-4D97-AF65-F5344CB8AC3E}">
        <p14:creationId xmlns:p14="http://schemas.microsoft.com/office/powerpoint/2010/main" val="6308798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p:spPr>
        <p:txBody>
          <a:bodyPr>
            <a:normAutofit fontScale="90000"/>
          </a:bodyPr>
          <a:lstStyle/>
          <a:p>
            <a:r>
              <a:rPr lang="en-US" sz="3600" dirty="0">
                <a:latin typeface="Arial" pitchFamily="34" charset="0"/>
                <a:cs typeface="Arial" pitchFamily="34" charset="0"/>
              </a:rPr>
              <a:t/>
            </a:r>
            <a:br>
              <a:rPr lang="en-US" sz="3600" dirty="0">
                <a:latin typeface="Arial" pitchFamily="34" charset="0"/>
                <a:cs typeface="Arial" pitchFamily="34" charset="0"/>
              </a:rPr>
            </a:br>
            <a:r>
              <a:rPr lang="en-US" sz="3600" dirty="0">
                <a:latin typeface="Arial" pitchFamily="34" charset="0"/>
                <a:cs typeface="Arial" pitchFamily="34" charset="0"/>
              </a:rPr>
              <a:t>But what is its relevance for the animal?</a:t>
            </a:r>
            <a:r>
              <a:rPr lang="en-US" dirty="0" smtClean="0">
                <a:latin typeface="Arial" pitchFamily="34" charset="0"/>
                <a:cs typeface="Arial" pitchFamily="34" charset="0"/>
              </a:rPr>
              <a:t/>
            </a:r>
            <a:br>
              <a:rPr lang="en-US" dirty="0" smtClean="0">
                <a:latin typeface="Arial" pitchFamily="34" charset="0"/>
                <a:cs typeface="Arial" pitchFamily="34" charset="0"/>
              </a:rPr>
            </a:br>
            <a:endParaRPr lang="en-US" dirty="0"/>
          </a:p>
        </p:txBody>
      </p:sp>
      <p:sp>
        <p:nvSpPr>
          <p:cNvPr id="5" name="TextBox 4"/>
          <p:cNvSpPr txBox="1"/>
          <p:nvPr/>
        </p:nvSpPr>
        <p:spPr>
          <a:xfrm>
            <a:off x="4876800" y="1752600"/>
            <a:ext cx="4503156" cy="1477328"/>
          </a:xfrm>
          <a:prstGeom prst="rect">
            <a:avLst/>
          </a:prstGeom>
          <a:noFill/>
        </p:spPr>
        <p:txBody>
          <a:bodyPr wrap="none" rtlCol="0">
            <a:spAutoFit/>
          </a:bodyPr>
          <a:lstStyle/>
          <a:p>
            <a:r>
              <a:rPr lang="en-US" dirty="0"/>
              <a:t>Differential conditioning of PER (</a:t>
            </a:r>
            <a:r>
              <a:rPr lang="en-US" dirty="0" err="1"/>
              <a:t>Gesche</a:t>
            </a:r>
            <a:r>
              <a:rPr lang="en-US" dirty="0"/>
              <a:t> Koch)</a:t>
            </a:r>
          </a:p>
          <a:p>
            <a:endParaRPr lang="en-US" dirty="0"/>
          </a:p>
          <a:p>
            <a:r>
              <a:rPr lang="en-US" dirty="0"/>
              <a:t>CS+: charged Styrofoam</a:t>
            </a:r>
          </a:p>
          <a:p>
            <a:r>
              <a:rPr lang="en-US" dirty="0"/>
              <a:t>CS-: uncharged Styrofoam (not shown)</a:t>
            </a:r>
          </a:p>
          <a:p>
            <a:endParaRPr lang="en-US" dirty="0"/>
          </a:p>
        </p:txBody>
      </p:sp>
      <p:pic>
        <p:nvPicPr>
          <p:cNvPr id="6" name="Picture 5" descr="Per-conditioning-1.jpg"/>
          <p:cNvPicPr>
            <a:picLocks noChangeAspect="1"/>
          </p:cNvPicPr>
          <p:nvPr/>
        </p:nvPicPr>
        <p:blipFill>
          <a:blip r:embed="rId5" cstate="print"/>
          <a:stretch>
            <a:fillRect/>
          </a:stretch>
        </p:blipFill>
        <p:spPr>
          <a:xfrm>
            <a:off x="1752601" y="3581400"/>
            <a:ext cx="2482065" cy="3048000"/>
          </a:xfrm>
          <a:prstGeom prst="rect">
            <a:avLst/>
          </a:prstGeom>
        </p:spPr>
      </p:pic>
      <p:pic>
        <p:nvPicPr>
          <p:cNvPr id="7" name="Picture 6" descr="PER-conditiong-JO-1.jpg"/>
          <p:cNvPicPr>
            <a:picLocks noChangeAspect="1"/>
          </p:cNvPicPr>
          <p:nvPr/>
        </p:nvPicPr>
        <p:blipFill>
          <a:blip r:embed="rId6" cstate="print"/>
          <a:stretch>
            <a:fillRect/>
          </a:stretch>
        </p:blipFill>
        <p:spPr>
          <a:xfrm>
            <a:off x="5943600" y="3913632"/>
            <a:ext cx="3511296" cy="2944368"/>
          </a:xfrm>
          <a:prstGeom prst="rect">
            <a:avLst/>
          </a:prstGeom>
        </p:spPr>
      </p:pic>
      <p:sp>
        <p:nvSpPr>
          <p:cNvPr id="8" name="TextBox 7"/>
          <p:cNvSpPr txBox="1"/>
          <p:nvPr/>
        </p:nvSpPr>
        <p:spPr>
          <a:xfrm>
            <a:off x="7696200" y="4419600"/>
            <a:ext cx="2819400" cy="1046440"/>
          </a:xfrm>
          <a:prstGeom prst="rect">
            <a:avLst/>
          </a:prstGeom>
          <a:noFill/>
        </p:spPr>
        <p:txBody>
          <a:bodyPr wrap="square" rtlCol="0">
            <a:spAutoFit/>
          </a:bodyPr>
          <a:lstStyle/>
          <a:p>
            <a:r>
              <a:rPr lang="en-US" sz="600" dirty="0"/>
              <a:t>(c) The effect of manipulation</a:t>
            </a:r>
          </a:p>
          <a:p>
            <a:r>
              <a:rPr lang="en-US" sz="600" dirty="0"/>
              <a:t>of the antennae on the CR to a constant electric field as provided by</a:t>
            </a:r>
          </a:p>
          <a:p>
            <a:r>
              <a:rPr lang="en-US" sz="600" dirty="0"/>
              <a:t>charged Styrofoam. Group 1: no preparation of the antennae (control group).</a:t>
            </a:r>
          </a:p>
          <a:p>
            <a:r>
              <a:rPr lang="en-US" sz="600" dirty="0"/>
              <a:t>Group 2: the </a:t>
            </a:r>
            <a:r>
              <a:rPr lang="en-US" sz="600" dirty="0" err="1"/>
              <a:t>flagellae</a:t>
            </a:r>
            <a:r>
              <a:rPr lang="en-US" sz="600" dirty="0"/>
              <a:t> were coated with wax. Group 3: the </a:t>
            </a:r>
            <a:r>
              <a:rPr lang="en-US" sz="600" dirty="0" err="1"/>
              <a:t>scapus</a:t>
            </a:r>
            <a:r>
              <a:rPr lang="en-US" sz="600" dirty="0"/>
              <a:t> was fixed</a:t>
            </a:r>
          </a:p>
          <a:p>
            <a:r>
              <a:rPr lang="en-US" sz="600" dirty="0"/>
              <a:t>to the head. Group 4: the antennae were fully covered with wax, but joints</a:t>
            </a:r>
          </a:p>
          <a:p>
            <a:r>
              <a:rPr lang="en-US" sz="600" dirty="0"/>
              <a:t>between flagellum and pedicel (JO) were free of wax. Group 5: antennae</a:t>
            </a:r>
          </a:p>
          <a:p>
            <a:r>
              <a:rPr lang="en-US" sz="600" dirty="0"/>
              <a:t>were fully covered with wax. Group 6: antennae were removed. Group 1 is</a:t>
            </a:r>
          </a:p>
          <a:p>
            <a:r>
              <a:rPr lang="en-US" sz="600" dirty="0"/>
              <a:t>significantly different from all other groups: </a:t>
            </a:r>
            <a:r>
              <a:rPr lang="en-US" sz="600" dirty="0" err="1"/>
              <a:t>d.f</a:t>
            </a:r>
            <a:r>
              <a:rPr lang="en-US" sz="600" dirty="0"/>
              <a:t>. = 5, </a:t>
            </a:r>
            <a:r>
              <a:rPr lang="en-US" sz="600" dirty="0" err="1"/>
              <a:t>d.f.error</a:t>
            </a:r>
            <a:r>
              <a:rPr lang="en-US" sz="600" dirty="0"/>
              <a:t> = 101,</a:t>
            </a:r>
          </a:p>
          <a:p>
            <a:r>
              <a:rPr lang="en-US" sz="600" dirty="0"/>
              <a:t>F =74.5, p , 0.01 ANOVA repeated measures).</a:t>
            </a:r>
          </a:p>
          <a:p>
            <a:endParaRPr lang="en-US" sz="800" dirty="0"/>
          </a:p>
        </p:txBody>
      </p:sp>
      <p:sp>
        <p:nvSpPr>
          <p:cNvPr id="9" name="TextBox 8"/>
          <p:cNvSpPr txBox="1"/>
          <p:nvPr/>
        </p:nvSpPr>
        <p:spPr>
          <a:xfrm>
            <a:off x="6705600" y="3962400"/>
            <a:ext cx="756938" cy="215444"/>
          </a:xfrm>
          <a:prstGeom prst="rect">
            <a:avLst/>
          </a:prstGeom>
          <a:noFill/>
        </p:spPr>
        <p:txBody>
          <a:bodyPr wrap="none" rtlCol="0">
            <a:spAutoFit/>
          </a:bodyPr>
          <a:lstStyle/>
          <a:p>
            <a:r>
              <a:rPr lang="en-US" sz="800" dirty="0"/>
              <a:t>Antenna free</a:t>
            </a:r>
          </a:p>
        </p:txBody>
      </p:sp>
      <p:sp>
        <p:nvSpPr>
          <p:cNvPr id="10" name="TextBox 9"/>
          <p:cNvSpPr txBox="1"/>
          <p:nvPr/>
        </p:nvSpPr>
        <p:spPr>
          <a:xfrm>
            <a:off x="2286000" y="3733800"/>
            <a:ext cx="577402" cy="892552"/>
          </a:xfrm>
          <a:prstGeom prst="rect">
            <a:avLst/>
          </a:prstGeom>
          <a:noFill/>
        </p:spPr>
        <p:txBody>
          <a:bodyPr wrap="square" rtlCol="0">
            <a:spAutoFit/>
          </a:bodyPr>
          <a:lstStyle/>
          <a:p>
            <a:r>
              <a:rPr lang="en-US" sz="800" dirty="0"/>
              <a:t>black CS+</a:t>
            </a:r>
          </a:p>
          <a:p>
            <a:r>
              <a:rPr lang="en-US" sz="800" dirty="0"/>
              <a:t>white CS-</a:t>
            </a:r>
          </a:p>
          <a:p>
            <a:endParaRPr lang="en-US" dirty="0"/>
          </a:p>
          <a:p>
            <a:endParaRPr lang="en-US" dirty="0"/>
          </a:p>
        </p:txBody>
      </p:sp>
      <p:sp>
        <p:nvSpPr>
          <p:cNvPr id="11" name="TextBox 10"/>
          <p:cNvSpPr txBox="1"/>
          <p:nvPr/>
        </p:nvSpPr>
        <p:spPr>
          <a:xfrm>
            <a:off x="3733800" y="3733801"/>
            <a:ext cx="1343638" cy="246221"/>
          </a:xfrm>
          <a:prstGeom prst="rect">
            <a:avLst/>
          </a:prstGeom>
          <a:noFill/>
        </p:spPr>
        <p:txBody>
          <a:bodyPr wrap="none" rtlCol="0">
            <a:spAutoFit/>
          </a:bodyPr>
          <a:lstStyle/>
          <a:p>
            <a:r>
              <a:rPr lang="en-US" sz="1000" dirty="0"/>
              <a:t>Styrofoam stimulation</a:t>
            </a:r>
          </a:p>
        </p:txBody>
      </p:sp>
      <p:sp>
        <p:nvSpPr>
          <p:cNvPr id="12" name="TextBox 11"/>
          <p:cNvSpPr txBox="1"/>
          <p:nvPr/>
        </p:nvSpPr>
        <p:spPr>
          <a:xfrm>
            <a:off x="3733801" y="5257800"/>
            <a:ext cx="954107" cy="400110"/>
          </a:xfrm>
          <a:prstGeom prst="rect">
            <a:avLst/>
          </a:prstGeom>
          <a:noFill/>
        </p:spPr>
        <p:txBody>
          <a:bodyPr wrap="none" rtlCol="0">
            <a:spAutoFit/>
          </a:bodyPr>
          <a:lstStyle/>
          <a:p>
            <a:r>
              <a:rPr lang="en-US" sz="1000" dirty="0"/>
              <a:t>AC-stimulation</a:t>
            </a:r>
          </a:p>
          <a:p>
            <a:r>
              <a:rPr lang="en-US" sz="1000" dirty="0"/>
              <a:t>100Vpp, 60Hz</a:t>
            </a:r>
          </a:p>
        </p:txBody>
      </p:sp>
      <p:sp>
        <p:nvSpPr>
          <p:cNvPr id="13" name="TextBox 12"/>
          <p:cNvSpPr txBox="1"/>
          <p:nvPr/>
        </p:nvSpPr>
        <p:spPr>
          <a:xfrm>
            <a:off x="3733801" y="4191001"/>
            <a:ext cx="2366353" cy="461665"/>
          </a:xfrm>
          <a:prstGeom prst="rect">
            <a:avLst/>
          </a:prstGeom>
          <a:noFill/>
        </p:spPr>
        <p:txBody>
          <a:bodyPr wrap="none" rtlCol="0">
            <a:spAutoFit/>
          </a:bodyPr>
          <a:lstStyle/>
          <a:p>
            <a:r>
              <a:rPr lang="en-US" sz="600" dirty="0"/>
              <a:t>All response values to the CS + are significantly different to those to</a:t>
            </a:r>
          </a:p>
          <a:p>
            <a:r>
              <a:rPr lang="en-US" sz="600" dirty="0"/>
              <a:t>CS- (between groups: </a:t>
            </a:r>
            <a:r>
              <a:rPr lang="en-US" sz="600" dirty="0" err="1"/>
              <a:t>d.f</a:t>
            </a:r>
            <a:r>
              <a:rPr lang="en-US" sz="600" dirty="0"/>
              <a:t>. = 1, </a:t>
            </a:r>
            <a:r>
              <a:rPr lang="en-US" sz="600" dirty="0" err="1"/>
              <a:t>d.f.error</a:t>
            </a:r>
            <a:r>
              <a:rPr lang="en-US" sz="600" dirty="0"/>
              <a:t> = 96, F = 133.67, p , 0.01</a:t>
            </a:r>
          </a:p>
          <a:p>
            <a:r>
              <a:rPr lang="en-US" sz="600" dirty="0"/>
              <a:t>ANOVA repeated measures, between stimuli: </a:t>
            </a:r>
            <a:r>
              <a:rPr lang="en-US" sz="600" dirty="0" err="1"/>
              <a:t>d.f</a:t>
            </a:r>
            <a:r>
              <a:rPr lang="en-US" sz="600" dirty="0"/>
              <a:t>. = 2, </a:t>
            </a:r>
            <a:r>
              <a:rPr lang="en-US" sz="600" dirty="0" err="1"/>
              <a:t>d.f.error</a:t>
            </a:r>
            <a:r>
              <a:rPr lang="en-US" sz="600" dirty="0"/>
              <a:t> = 192,</a:t>
            </a:r>
          </a:p>
          <a:p>
            <a:r>
              <a:rPr lang="en-US" sz="600" dirty="0"/>
              <a:t>F = 7.713, p , 0.02 ANOVA repeated measures).</a:t>
            </a:r>
          </a:p>
        </p:txBody>
      </p:sp>
      <p:sp>
        <p:nvSpPr>
          <p:cNvPr id="14" name="TextBox 13"/>
          <p:cNvSpPr txBox="1"/>
          <p:nvPr/>
        </p:nvSpPr>
        <p:spPr>
          <a:xfrm>
            <a:off x="3733800" y="5715001"/>
            <a:ext cx="2444900" cy="461665"/>
          </a:xfrm>
          <a:prstGeom prst="rect">
            <a:avLst/>
          </a:prstGeom>
          <a:noFill/>
        </p:spPr>
        <p:txBody>
          <a:bodyPr wrap="square" rtlCol="0">
            <a:spAutoFit/>
          </a:bodyPr>
          <a:lstStyle/>
          <a:p>
            <a:r>
              <a:rPr lang="en-US" sz="600" dirty="0"/>
              <a:t>The response values for all three trials to the CS+ are significantly different to those to CS- (between groups: </a:t>
            </a:r>
            <a:r>
              <a:rPr lang="en-US" sz="600" dirty="0" err="1"/>
              <a:t>d.f</a:t>
            </a:r>
            <a:r>
              <a:rPr lang="en-US" sz="600" dirty="0"/>
              <a:t>. = 1, </a:t>
            </a:r>
            <a:r>
              <a:rPr lang="en-US" sz="600" dirty="0" err="1"/>
              <a:t>d.f.error</a:t>
            </a:r>
            <a:r>
              <a:rPr lang="en-US" sz="600" dirty="0"/>
              <a:t> = 52, F = 33.67, p , 0.01 ANOVA repeated measures, between stimuli: </a:t>
            </a:r>
            <a:r>
              <a:rPr lang="en-US" sz="600" dirty="0" err="1"/>
              <a:t>d.f</a:t>
            </a:r>
            <a:r>
              <a:rPr lang="en-US" sz="600" dirty="0"/>
              <a:t>. = 2, </a:t>
            </a:r>
            <a:r>
              <a:rPr lang="en-US" sz="600" dirty="0" err="1"/>
              <a:t>d.f.error</a:t>
            </a:r>
            <a:r>
              <a:rPr lang="en-US" sz="600" dirty="0"/>
              <a:t> = 104, F = 5.143, p , 0.001 ANOVA repeated measures).</a:t>
            </a:r>
          </a:p>
        </p:txBody>
      </p:sp>
      <p:sp>
        <p:nvSpPr>
          <p:cNvPr id="16" name="TextBox 15"/>
          <p:cNvSpPr txBox="1"/>
          <p:nvPr/>
        </p:nvSpPr>
        <p:spPr>
          <a:xfrm>
            <a:off x="2286000" y="5105401"/>
            <a:ext cx="577402" cy="615553"/>
          </a:xfrm>
          <a:prstGeom prst="rect">
            <a:avLst/>
          </a:prstGeom>
          <a:noFill/>
        </p:spPr>
        <p:txBody>
          <a:bodyPr wrap="none" rtlCol="0">
            <a:spAutoFit/>
          </a:bodyPr>
          <a:lstStyle/>
          <a:p>
            <a:r>
              <a:rPr lang="en-US" sz="800" dirty="0"/>
              <a:t>black CS+</a:t>
            </a:r>
          </a:p>
          <a:p>
            <a:r>
              <a:rPr lang="en-US" sz="800" dirty="0"/>
              <a:t>white CS-</a:t>
            </a:r>
          </a:p>
          <a:p>
            <a:endParaRPr lang="en-US" dirty="0"/>
          </a:p>
        </p:txBody>
      </p:sp>
      <p:sp>
        <p:nvSpPr>
          <p:cNvPr id="15" name="TextBox 14"/>
          <p:cNvSpPr txBox="1"/>
          <p:nvPr/>
        </p:nvSpPr>
        <p:spPr>
          <a:xfrm>
            <a:off x="6248400" y="3657601"/>
            <a:ext cx="3634328" cy="246221"/>
          </a:xfrm>
          <a:prstGeom prst="rect">
            <a:avLst/>
          </a:prstGeom>
          <a:noFill/>
        </p:spPr>
        <p:txBody>
          <a:bodyPr wrap="none" rtlCol="0">
            <a:spAutoFit/>
          </a:bodyPr>
          <a:lstStyle/>
          <a:p>
            <a:r>
              <a:rPr lang="en-US" sz="1000" dirty="0"/>
              <a:t>Any kind of manipulation of the antenna reduces learning ability</a:t>
            </a:r>
          </a:p>
        </p:txBody>
      </p:sp>
      <p:pic>
        <p:nvPicPr>
          <p:cNvPr id="3" name="conditioning-styrophom-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34358" y="1142999"/>
            <a:ext cx="3900307" cy="219392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tector- 1.jpg"/>
          <p:cNvPicPr>
            <a:picLocks noChangeAspect="1"/>
          </p:cNvPicPr>
          <p:nvPr/>
        </p:nvPicPr>
        <p:blipFill>
          <a:blip r:embed="rId3" cstate="print"/>
          <a:stretch>
            <a:fillRect/>
          </a:stretch>
        </p:blipFill>
        <p:spPr>
          <a:xfrm>
            <a:off x="152400" y="1905000"/>
            <a:ext cx="6528819" cy="2895600"/>
          </a:xfrm>
          <a:prstGeom prst="rect">
            <a:avLst/>
          </a:prstGeom>
        </p:spPr>
      </p:pic>
      <p:sp>
        <p:nvSpPr>
          <p:cNvPr id="5" name="TextBox 4"/>
          <p:cNvSpPr txBox="1"/>
          <p:nvPr/>
        </p:nvSpPr>
        <p:spPr>
          <a:xfrm>
            <a:off x="1981201" y="609601"/>
            <a:ext cx="7427033" cy="584775"/>
          </a:xfrm>
          <a:prstGeom prst="rect">
            <a:avLst/>
          </a:prstGeom>
          <a:noFill/>
        </p:spPr>
        <p:txBody>
          <a:bodyPr wrap="none" rtlCol="0">
            <a:spAutoFit/>
          </a:bodyPr>
          <a:lstStyle/>
          <a:p>
            <a:r>
              <a:rPr lang="en-US" sz="3200" dirty="0">
                <a:latin typeface="Arial" pitchFamily="34" charset="0"/>
                <a:cs typeface="Arial" pitchFamily="34" charset="0"/>
              </a:rPr>
              <a:t>Electric signals in dance communication</a:t>
            </a:r>
          </a:p>
        </p:txBody>
      </p:sp>
      <p:pic>
        <p:nvPicPr>
          <p:cNvPr id="6" name="Picture 5" descr="dance pattern-1.jpg"/>
          <p:cNvPicPr>
            <a:picLocks noChangeAspect="1"/>
          </p:cNvPicPr>
          <p:nvPr/>
        </p:nvPicPr>
        <p:blipFill>
          <a:blip r:embed="rId4" cstate="print"/>
          <a:stretch>
            <a:fillRect/>
          </a:stretch>
        </p:blipFill>
        <p:spPr>
          <a:xfrm>
            <a:off x="7239000" y="1752600"/>
            <a:ext cx="4572000" cy="3527349"/>
          </a:xfrm>
          <a:prstGeom prst="rect">
            <a:avLst/>
          </a:prstGeom>
        </p:spPr>
      </p:pic>
      <p:sp>
        <p:nvSpPr>
          <p:cNvPr id="2" name="TextBox 1"/>
          <p:cNvSpPr txBox="1"/>
          <p:nvPr/>
        </p:nvSpPr>
        <p:spPr>
          <a:xfrm>
            <a:off x="9392659" y="1792932"/>
            <a:ext cx="1845057" cy="276999"/>
          </a:xfrm>
          <a:prstGeom prst="rect">
            <a:avLst/>
          </a:prstGeom>
          <a:noFill/>
        </p:spPr>
        <p:txBody>
          <a:bodyPr wrap="none" rtlCol="0">
            <a:spAutoFit/>
          </a:bodyPr>
          <a:lstStyle/>
          <a:p>
            <a:r>
              <a:rPr lang="en-US" sz="1200" dirty="0"/>
              <a:t>a</a:t>
            </a:r>
            <a:r>
              <a:rPr lang="en-US" sz="1200" dirty="0" smtClean="0"/>
              <a:t>bdomen waggle 16-19 Hz</a:t>
            </a:r>
            <a:endParaRPr lang="en-US" sz="1200" dirty="0"/>
          </a:p>
        </p:txBody>
      </p:sp>
      <p:sp>
        <p:nvSpPr>
          <p:cNvPr id="3" name="TextBox 2"/>
          <p:cNvSpPr txBox="1"/>
          <p:nvPr/>
        </p:nvSpPr>
        <p:spPr>
          <a:xfrm>
            <a:off x="9982200" y="2438400"/>
            <a:ext cx="1561646" cy="276999"/>
          </a:xfrm>
          <a:prstGeom prst="rect">
            <a:avLst/>
          </a:prstGeom>
          <a:noFill/>
        </p:spPr>
        <p:txBody>
          <a:bodyPr wrap="none" rtlCol="0">
            <a:spAutoFit/>
          </a:bodyPr>
          <a:lstStyle/>
          <a:p>
            <a:r>
              <a:rPr lang="en-US" sz="1200" dirty="0"/>
              <a:t>w</a:t>
            </a:r>
            <a:r>
              <a:rPr lang="en-US" sz="1200" dirty="0" smtClean="0"/>
              <a:t>hirring wings 230 </a:t>
            </a:r>
            <a:r>
              <a:rPr lang="en-US" sz="1200" dirty="0"/>
              <a:t>H</a:t>
            </a:r>
            <a:r>
              <a:rPr lang="en-US" sz="1200" dirty="0" smtClean="0"/>
              <a:t>z</a:t>
            </a:r>
            <a:endParaRPr lang="en-US" sz="1200" dirty="0"/>
          </a:p>
        </p:txBody>
      </p:sp>
      <p:sp>
        <p:nvSpPr>
          <p:cNvPr id="7" name="TextBox 6"/>
          <p:cNvSpPr txBox="1"/>
          <p:nvPr/>
        </p:nvSpPr>
        <p:spPr>
          <a:xfrm>
            <a:off x="10841614" y="4431268"/>
            <a:ext cx="824265" cy="369332"/>
          </a:xfrm>
          <a:prstGeom prst="rect">
            <a:avLst/>
          </a:prstGeom>
          <a:noFill/>
        </p:spPr>
        <p:txBody>
          <a:bodyPr wrap="none" rtlCol="0">
            <a:spAutoFit/>
          </a:bodyPr>
          <a:lstStyle/>
          <a:p>
            <a:r>
              <a:rPr lang="en-US" dirty="0" smtClean="0"/>
              <a:t>230 Hz</a:t>
            </a:r>
            <a:endParaRPr lang="en-US" dirty="0"/>
          </a:p>
        </p:txBody>
      </p:sp>
      <p:sp>
        <p:nvSpPr>
          <p:cNvPr id="8" name="TextBox 7"/>
          <p:cNvSpPr txBox="1"/>
          <p:nvPr/>
        </p:nvSpPr>
        <p:spPr>
          <a:xfrm>
            <a:off x="387175" y="1931431"/>
            <a:ext cx="3188052" cy="369332"/>
          </a:xfrm>
          <a:prstGeom prst="rect">
            <a:avLst/>
          </a:prstGeom>
          <a:noFill/>
        </p:spPr>
        <p:txBody>
          <a:bodyPr wrap="none" rtlCol="0">
            <a:spAutoFit/>
          </a:bodyPr>
          <a:lstStyle/>
          <a:p>
            <a:r>
              <a:rPr lang="en-US" dirty="0" smtClean="0"/>
              <a:t>Dancer surrounded by followers</a:t>
            </a:r>
            <a:endParaRPr lang="en-US" dirty="0"/>
          </a:p>
        </p:txBody>
      </p:sp>
      <p:cxnSp>
        <p:nvCxnSpPr>
          <p:cNvPr id="10" name="Straight Arrow Connector 9"/>
          <p:cNvCxnSpPr/>
          <p:nvPr/>
        </p:nvCxnSpPr>
        <p:spPr>
          <a:xfrm flipH="1">
            <a:off x="2819400" y="2438400"/>
            <a:ext cx="755827" cy="533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373476" y="5476662"/>
            <a:ext cx="4437524" cy="923330"/>
          </a:xfrm>
          <a:prstGeom prst="rect">
            <a:avLst/>
          </a:prstGeom>
          <a:noFill/>
        </p:spPr>
        <p:txBody>
          <a:bodyPr wrap="square" rtlCol="0">
            <a:spAutoFit/>
          </a:bodyPr>
          <a:lstStyle/>
          <a:p>
            <a:r>
              <a:rPr lang="en-US" dirty="0" smtClean="0"/>
              <a:t>                                 - waggle phase -</a:t>
            </a:r>
          </a:p>
          <a:p>
            <a:endParaRPr lang="en-US" dirty="0"/>
          </a:p>
          <a:p>
            <a:r>
              <a:rPr lang="en-US" dirty="0" smtClean="0"/>
              <a:t>24 whirring pulses coding a distance of 720 m</a:t>
            </a:r>
            <a:endParaRPr lang="en-US" dirty="0"/>
          </a:p>
        </p:txBody>
      </p:sp>
      <p:cxnSp>
        <p:nvCxnSpPr>
          <p:cNvPr id="13" name="Straight Connector 12"/>
          <p:cNvCxnSpPr/>
          <p:nvPr/>
        </p:nvCxnSpPr>
        <p:spPr>
          <a:xfrm>
            <a:off x="9067800" y="4615934"/>
            <a:ext cx="0" cy="1222239"/>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0763023" y="4615934"/>
            <a:ext cx="0" cy="1222239"/>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47876</TotalTime>
  <Words>2716</Words>
  <Application>Microsoft Office PowerPoint</Application>
  <PresentationFormat>Widescreen</PresentationFormat>
  <Paragraphs>206</Paragraphs>
  <Slides>23</Slides>
  <Notes>21</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Reception &amp; learning of electric fields in bees</vt:lpstr>
      <vt:lpstr>Charge by air friction</vt:lpstr>
      <vt:lpstr>Conductivity of human skin and the exoskeleton of insects</vt:lpstr>
      <vt:lpstr>The electrically charged wing </vt:lpstr>
      <vt:lpstr>PowerPoint Presentation</vt:lpstr>
      <vt:lpstr>Response of the flagellum to the wing beat</vt:lpstr>
      <vt:lpstr>PowerPoint Presentation</vt:lpstr>
      <vt:lpstr> But what is its relevance for the animal?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Reception &amp; Learning of electric fields in bees</dc:title>
  <dc:creator>Windows User</dc:creator>
  <cp:lastModifiedBy>Windows User</cp:lastModifiedBy>
  <cp:revision>2648</cp:revision>
  <dcterms:created xsi:type="dcterms:W3CDTF">2013-04-15T15:25:24Z</dcterms:created>
  <dcterms:modified xsi:type="dcterms:W3CDTF">2014-10-22T09:09:21Z</dcterms:modified>
</cp:coreProperties>
</file>